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7" r:id="rId5"/>
    <p:sldId id="282" r:id="rId6"/>
    <p:sldId id="283" r:id="rId7"/>
    <p:sldId id="280" r:id="rId8"/>
    <p:sldId id="269" r:id="rId9"/>
    <p:sldId id="270" r:id="rId10"/>
    <p:sldId id="271" r:id="rId11"/>
    <p:sldId id="285" r:id="rId12"/>
    <p:sldId id="272" r:id="rId13"/>
    <p:sldId id="273" r:id="rId14"/>
    <p:sldId id="286" r:id="rId15"/>
    <p:sldId id="274" r:id="rId16"/>
    <p:sldId id="276" r:id="rId17"/>
    <p:sldId id="284" r:id="rId18"/>
    <p:sldId id="275" r:id="rId19"/>
    <p:sldId id="278" r:id="rId20"/>
    <p:sldId id="277" r:id="rId21"/>
    <p:sldId id="287" r:id="rId22"/>
    <p:sldId id="268" r:id="rId23"/>
    <p:sldId id="288" r:id="rId24"/>
    <p:sldId id="289" r:id="rId25"/>
    <p:sldId id="290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66CC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FBF8E0-82AB-4B77-8FFC-EF4054A8C2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7EED1-DE7C-46EF-9301-E26789F0EB5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4A789-BA09-4B1B-8DD3-252395CC503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01E9A-C38A-43C9-A8A0-53ADE4EB5B1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2F51D-71A6-4F30-BB16-1D689ECD5D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A757D0-12CE-4BD8-9D24-DAC0DCE0066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62605-70E4-4BC2-918F-02158C0EA1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395EB-B31B-445E-B664-FBE45F9436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BEE2D-E80A-4D4F-A501-8375D578A6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B7EE6-5B83-4E1A-8D5C-B77A7EC525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B8CA0-333A-4E99-B6CA-935846005B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22D2101-EEFA-46E6-BF51-ABD6E8BF80A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ircl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5" Type="http://schemas.openxmlformats.org/officeDocument/2006/relationships/slide" Target="slide8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wmf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2.png"/><Relationship Id="rId3" Type="http://schemas.openxmlformats.org/officeDocument/2006/relationships/image" Target="../media/image63.wmf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38.wmf"/><Relationship Id="rId4" Type="http://schemas.openxmlformats.org/officeDocument/2006/relationships/image" Target="../media/image64.png"/><Relationship Id="rId9" Type="http://schemas.openxmlformats.org/officeDocument/2006/relationships/image" Target="../media/image6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73.png"/><Relationship Id="rId7" Type="http://schemas.openxmlformats.org/officeDocument/2006/relationships/slide" Target="slide8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wmf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openxmlformats.org/officeDocument/2006/relationships/image" Target="../media/image98.wmf"/><Relationship Id="rId12" Type="http://schemas.openxmlformats.org/officeDocument/2006/relationships/image" Target="../media/image102.w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101.wmf"/><Relationship Id="rId5" Type="http://schemas.openxmlformats.org/officeDocument/2006/relationships/image" Target="../media/image96.png"/><Relationship Id="rId15" Type="http://schemas.openxmlformats.org/officeDocument/2006/relationships/image" Target="../media/image52.gif"/><Relationship Id="rId10" Type="http://schemas.openxmlformats.org/officeDocument/2006/relationships/image" Target="../media/image100.wmf"/><Relationship Id="rId4" Type="http://schemas.openxmlformats.org/officeDocument/2006/relationships/image" Target="../media/image95.png"/><Relationship Id="rId9" Type="http://schemas.openxmlformats.org/officeDocument/2006/relationships/image" Target="../media/image99.wmf"/><Relationship Id="rId1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36.wmf"/><Relationship Id="rId4" Type="http://schemas.openxmlformats.org/officeDocument/2006/relationships/image" Target="../media/image10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52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45.png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wmf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slide" Target="slide9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5" Type="http://schemas.openxmlformats.org/officeDocument/2006/relationships/slide" Target="slide22.xml"/><Relationship Id="rId4" Type="http://schemas.openxmlformats.org/officeDocument/2006/relationships/slide" Target="slide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100000">
              <a:srgbClr val="FFFF00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mile5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0"/>
            <a:ext cx="7451725" cy="6864350"/>
          </a:xfrm>
          <a:prstGeom prst="rect">
            <a:avLst/>
          </a:prstGeom>
          <a:noFill/>
        </p:spPr>
      </p:pic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827088" y="260350"/>
            <a:ext cx="7920037" cy="6264275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ru-RU" sz="80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Мои    любимые    </a:t>
            </a:r>
            <a:r>
              <a:rPr lang="ru-RU" sz="8000" b="1" i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</a:t>
            </a:r>
            <a:r>
              <a:rPr lang="ru-RU" sz="8000" b="1" i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80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т а м и </a:t>
            </a:r>
            <a:r>
              <a:rPr lang="ru-RU" sz="8000" b="1" i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</a:t>
            </a:r>
            <a:r>
              <a:rPr lang="ru-RU" sz="8000" b="1" i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r>
              <a:rPr lang="ru-RU" sz="8000" b="1" i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ы</a:t>
            </a:r>
            <a:endParaRPr lang="ru-RU" sz="8000" b="1" i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054" name="Picture 6" descr="c6cf6bbed3d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954463"/>
            <a:ext cx="7488237" cy="290353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apple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7" name="Picture 5" descr="0a1477208f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930650"/>
            <a:ext cx="2617788" cy="2927350"/>
          </a:xfrm>
          <a:prstGeom prst="rect">
            <a:avLst/>
          </a:prstGeom>
          <a:noFill/>
        </p:spPr>
      </p:pic>
      <p:pic>
        <p:nvPicPr>
          <p:cNvPr id="18438" name="Picture 6" descr="0eb8b612156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1557338"/>
            <a:ext cx="2279650" cy="2097087"/>
          </a:xfrm>
          <a:prstGeom prst="rect">
            <a:avLst/>
          </a:prstGeom>
          <a:noFill/>
        </p:spPr>
      </p:pic>
      <p:pic>
        <p:nvPicPr>
          <p:cNvPr id="18440" name="Picture 8" descr="2bc8c1a306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0413" y="4292600"/>
            <a:ext cx="3303587" cy="2362200"/>
          </a:xfrm>
          <a:prstGeom prst="rect">
            <a:avLst/>
          </a:prstGeom>
          <a:noFill/>
        </p:spPr>
      </p:pic>
      <p:pic>
        <p:nvPicPr>
          <p:cNvPr id="18441" name="Picture 9" descr="cf3e343ee06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7763" y="1844675"/>
            <a:ext cx="2438400" cy="2133600"/>
          </a:xfrm>
          <a:prstGeom prst="rect">
            <a:avLst/>
          </a:prstGeom>
          <a:noFill/>
        </p:spPr>
      </p:pic>
      <p:pic>
        <p:nvPicPr>
          <p:cNvPr id="18442" name="Picture 10" descr="лу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938" y="3789363"/>
            <a:ext cx="5037137" cy="2814637"/>
          </a:xfrm>
          <a:prstGeom prst="rect">
            <a:avLst/>
          </a:prstGeom>
          <a:noFill/>
        </p:spPr>
      </p:pic>
      <p:pic>
        <p:nvPicPr>
          <p:cNvPr id="18443" name="Picture 11" descr="77bf1f7a431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6238" y="2276475"/>
            <a:ext cx="2762250" cy="4387850"/>
          </a:xfrm>
          <a:prstGeom prst="rect">
            <a:avLst/>
          </a:prstGeom>
          <a:noFill/>
        </p:spPr>
      </p:pic>
      <p:pic>
        <p:nvPicPr>
          <p:cNvPr id="18444" name="Picture 12" descr="vish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115888"/>
            <a:ext cx="1984375" cy="2851150"/>
          </a:xfrm>
          <a:prstGeom prst="rect">
            <a:avLst/>
          </a:prstGeom>
          <a:noFill/>
        </p:spPr>
      </p:pic>
      <p:pic>
        <p:nvPicPr>
          <p:cNvPr id="18445" name="Picture 13" descr="42a8438675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188913"/>
            <a:ext cx="4117975" cy="16700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apple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179388" y="4797425"/>
            <a:ext cx="8785225" cy="1871663"/>
          </a:xfrm>
          <a:prstGeom prst="rect">
            <a:avLst/>
          </a:prstGeom>
          <a:solidFill>
            <a:srgbClr val="FFFF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250825" y="5013325"/>
            <a:ext cx="8345488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  Витамин А способствует нормальному обмену ве-</a:t>
            </a:r>
          </a:p>
          <a:p>
            <a:r>
              <a:rPr lang="ru-RU" sz="2400" b="1">
                <a:solidFill>
                  <a:schemeClr val="accent2"/>
                </a:solidFill>
              </a:rPr>
              <a:t>ществ, играет важную роль в формировании костей</a:t>
            </a:r>
          </a:p>
          <a:p>
            <a:r>
              <a:rPr lang="ru-RU" sz="2400" b="1">
                <a:solidFill>
                  <a:schemeClr val="accent2"/>
                </a:solidFill>
              </a:rPr>
              <a:t>и зубов, а также жировых отложений, необходим для</a:t>
            </a:r>
          </a:p>
          <a:p>
            <a:r>
              <a:rPr lang="ru-RU" sz="2400" b="1">
                <a:solidFill>
                  <a:schemeClr val="accent2"/>
                </a:solidFill>
              </a:rPr>
              <a:t>роста новых клеток, замедляет процесс старения.</a:t>
            </a:r>
          </a:p>
        </p:txBody>
      </p:sp>
      <p:pic>
        <p:nvPicPr>
          <p:cNvPr id="32777" name="Picture 9" descr="ЕЖЕВИ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9275"/>
            <a:ext cx="4572000" cy="3773488"/>
          </a:xfrm>
          <a:prstGeom prst="rect">
            <a:avLst/>
          </a:prstGeom>
          <a:noFill/>
        </p:spPr>
      </p:pic>
      <p:pic>
        <p:nvPicPr>
          <p:cNvPr id="32778" name="Picture 10" descr="b0bf089f6a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33375"/>
            <a:ext cx="4254500" cy="3857625"/>
          </a:xfrm>
          <a:prstGeom prst="rect">
            <a:avLst/>
          </a:prstGeom>
          <a:noFill/>
        </p:spPr>
      </p:pic>
      <p:pic>
        <p:nvPicPr>
          <p:cNvPr id="32779" name="Picture 11" descr="ar27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6550" y="3789363"/>
            <a:ext cx="717550" cy="7175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flo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  <p:sp>
        <p:nvSpPr>
          <p:cNvPr id="19461" name="Oval 5"/>
          <p:cNvSpPr>
            <a:spLocks noChangeArrowheads="1"/>
          </p:cNvSpPr>
          <p:nvPr/>
        </p:nvSpPr>
        <p:spPr bwMode="auto">
          <a:xfrm>
            <a:off x="2124075" y="188913"/>
            <a:ext cx="5111750" cy="2305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9462" name="WordArt 6"/>
          <p:cNvSpPr>
            <a:spLocks noChangeArrowheads="1" noChangeShapeType="1" noTextEdit="1"/>
          </p:cNvSpPr>
          <p:nvPr/>
        </p:nvSpPr>
        <p:spPr bwMode="auto">
          <a:xfrm>
            <a:off x="2916238" y="692150"/>
            <a:ext cx="3600450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Витамин В</a:t>
            </a:r>
          </a:p>
        </p:txBody>
      </p:sp>
      <p:pic>
        <p:nvPicPr>
          <p:cNvPr id="19463" name="Picture 7" descr="горо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3375"/>
            <a:ext cx="2212975" cy="3457575"/>
          </a:xfrm>
          <a:prstGeom prst="rect">
            <a:avLst/>
          </a:prstGeom>
          <a:noFill/>
        </p:spPr>
      </p:pic>
      <p:pic>
        <p:nvPicPr>
          <p:cNvPr id="19464" name="Picture 8" descr="4807386ce4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5038725"/>
            <a:ext cx="2438400" cy="1819275"/>
          </a:xfrm>
          <a:prstGeom prst="rect">
            <a:avLst/>
          </a:prstGeom>
          <a:noFill/>
        </p:spPr>
      </p:pic>
      <p:pic>
        <p:nvPicPr>
          <p:cNvPr id="19465" name="Picture 9" descr="2b18817802b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588" y="169863"/>
            <a:ext cx="2411412" cy="1893887"/>
          </a:xfrm>
          <a:prstGeom prst="rect">
            <a:avLst/>
          </a:prstGeom>
          <a:noFill/>
        </p:spPr>
      </p:pic>
      <p:pic>
        <p:nvPicPr>
          <p:cNvPr id="19466" name="Picture 10" descr="4bc08ef21d1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46788" y="2060575"/>
            <a:ext cx="3097212" cy="2781300"/>
          </a:xfrm>
          <a:prstGeom prst="rect">
            <a:avLst/>
          </a:prstGeom>
          <a:noFill/>
        </p:spPr>
      </p:pic>
      <p:pic>
        <p:nvPicPr>
          <p:cNvPr id="19467" name="Picture 11" descr="6f023580af3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2275" y="3649663"/>
            <a:ext cx="4157663" cy="3208337"/>
          </a:xfrm>
          <a:prstGeom prst="rect">
            <a:avLst/>
          </a:prstGeom>
          <a:noFill/>
        </p:spPr>
      </p:pic>
      <p:pic>
        <p:nvPicPr>
          <p:cNvPr id="19469" name="Picture 13" descr="917b834fd45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365625"/>
            <a:ext cx="2274888" cy="2281238"/>
          </a:xfrm>
          <a:prstGeom prst="rect">
            <a:avLst/>
          </a:prstGeom>
          <a:noFill/>
        </p:spPr>
      </p:pic>
      <p:pic>
        <p:nvPicPr>
          <p:cNvPr id="19470" name="Picture 14" descr="пшениц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6100" y="2565400"/>
            <a:ext cx="2303463" cy="1909763"/>
          </a:xfrm>
          <a:prstGeom prst="rect">
            <a:avLst/>
          </a:prstGeom>
          <a:noFill/>
        </p:spPr>
      </p:pic>
      <p:pic>
        <p:nvPicPr>
          <p:cNvPr id="19471" name="Picture 15" descr="136e3fa14ea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7400" y="4630738"/>
            <a:ext cx="2238375" cy="2227262"/>
          </a:xfrm>
          <a:prstGeom prst="rect">
            <a:avLst/>
          </a:prstGeom>
          <a:noFill/>
        </p:spPr>
      </p:pic>
      <p:pic>
        <p:nvPicPr>
          <p:cNvPr id="19472" name="Picture 16" descr="9714825e5c4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71550" y="2565400"/>
            <a:ext cx="2827338" cy="190023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flo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  <p:pic>
        <p:nvPicPr>
          <p:cNvPr id="20486" name="Picture 6" descr="яични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7650" y="0"/>
            <a:ext cx="3816350" cy="1192213"/>
          </a:xfrm>
          <a:prstGeom prst="rect">
            <a:avLst/>
          </a:prstGeom>
          <a:noFill/>
        </p:spPr>
      </p:pic>
      <p:pic>
        <p:nvPicPr>
          <p:cNvPr id="20488" name="Picture 8" descr="74134b1b4f3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6438" y="1196975"/>
            <a:ext cx="2087562" cy="1639888"/>
          </a:xfrm>
          <a:prstGeom prst="rect">
            <a:avLst/>
          </a:prstGeom>
          <a:noFill/>
        </p:spPr>
      </p:pic>
      <p:pic>
        <p:nvPicPr>
          <p:cNvPr id="20490" name="Picture 10" descr="5cd9977538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4041775"/>
            <a:ext cx="3168650" cy="2816225"/>
          </a:xfrm>
          <a:prstGeom prst="rect">
            <a:avLst/>
          </a:prstGeom>
          <a:noFill/>
        </p:spPr>
      </p:pic>
      <p:pic>
        <p:nvPicPr>
          <p:cNvPr id="20491" name="Picture 11" descr="0a531029b2c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713" y="-171450"/>
            <a:ext cx="4248150" cy="2894013"/>
          </a:xfrm>
          <a:prstGeom prst="rect">
            <a:avLst/>
          </a:prstGeom>
          <a:noFill/>
        </p:spPr>
      </p:pic>
      <p:pic>
        <p:nvPicPr>
          <p:cNvPr id="20493" name="Picture 13" descr="946175bc1a6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19700" y="5349875"/>
            <a:ext cx="2160588" cy="1508125"/>
          </a:xfrm>
          <a:prstGeom prst="rect">
            <a:avLst/>
          </a:prstGeom>
          <a:noFill/>
        </p:spPr>
      </p:pic>
      <p:pic>
        <p:nvPicPr>
          <p:cNvPr id="20494" name="Picture 14" descr="7965ada03af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0"/>
            <a:ext cx="1524000" cy="1252538"/>
          </a:xfrm>
          <a:prstGeom prst="rect">
            <a:avLst/>
          </a:prstGeom>
          <a:noFill/>
        </p:spPr>
      </p:pic>
      <p:pic>
        <p:nvPicPr>
          <p:cNvPr id="20498" name="Picture 18" descr="рыб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844675"/>
            <a:ext cx="2433638" cy="1925638"/>
          </a:xfrm>
          <a:prstGeom prst="rect">
            <a:avLst/>
          </a:prstGeom>
          <a:noFill/>
        </p:spPr>
      </p:pic>
      <p:pic>
        <p:nvPicPr>
          <p:cNvPr id="20499" name="Picture 19" descr="молоко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488" y="4206875"/>
            <a:ext cx="1863725" cy="2651125"/>
          </a:xfrm>
          <a:prstGeom prst="rect">
            <a:avLst/>
          </a:prstGeom>
          <a:noFill/>
        </p:spPr>
      </p:pic>
      <p:pic>
        <p:nvPicPr>
          <p:cNvPr id="20501" name="Picture 21" descr="ав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025" y="2492375"/>
            <a:ext cx="2160588" cy="2160588"/>
          </a:xfrm>
          <a:prstGeom prst="rect">
            <a:avLst/>
          </a:prstGeom>
          <a:noFill/>
        </p:spPr>
      </p:pic>
      <p:pic>
        <p:nvPicPr>
          <p:cNvPr id="20502" name="Picture 22" descr="икра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19475" y="2276475"/>
            <a:ext cx="2879725" cy="2393950"/>
          </a:xfrm>
          <a:prstGeom prst="rect">
            <a:avLst/>
          </a:prstGeom>
          <a:noFill/>
        </p:spPr>
      </p:pic>
      <p:pic>
        <p:nvPicPr>
          <p:cNvPr id="20503" name="Picture 23" descr="чёрная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9388" y="3068638"/>
            <a:ext cx="3079750" cy="378936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flo05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95288" y="5229225"/>
            <a:ext cx="8353425" cy="12969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395288" y="5300663"/>
            <a:ext cx="82915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   Витамин В  улучшает органы зрения, снимает уста-</a:t>
            </a:r>
          </a:p>
          <a:p>
            <a:r>
              <a:rPr lang="ru-RU" sz="2400" b="1">
                <a:solidFill>
                  <a:schemeClr val="accent2"/>
                </a:solidFill>
              </a:rPr>
              <a:t>лость с глаз. Играет важную роль в обмене веществ.</a:t>
            </a:r>
          </a:p>
          <a:p>
            <a:endParaRPr lang="ru-RU" sz="2400" b="1">
              <a:solidFill>
                <a:schemeClr val="accent2"/>
              </a:solidFill>
            </a:endParaRPr>
          </a:p>
        </p:txBody>
      </p:sp>
      <p:pic>
        <p:nvPicPr>
          <p:cNvPr id="33801" name="Picture 9" descr="0b9421e4da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260350"/>
            <a:ext cx="2951162" cy="1974850"/>
          </a:xfrm>
          <a:prstGeom prst="rect">
            <a:avLst/>
          </a:prstGeom>
          <a:noFill/>
        </p:spPr>
      </p:pic>
      <p:pic>
        <p:nvPicPr>
          <p:cNvPr id="33802" name="Picture 10" descr="00649f9858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0"/>
            <a:ext cx="4711700" cy="5051425"/>
          </a:xfrm>
          <a:prstGeom prst="rect">
            <a:avLst/>
          </a:prstGeom>
          <a:noFill/>
        </p:spPr>
      </p:pic>
      <p:pic>
        <p:nvPicPr>
          <p:cNvPr id="33803" name="Picture 11" descr="9354df1e744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2133600"/>
            <a:ext cx="3132137" cy="2698750"/>
          </a:xfrm>
          <a:prstGeom prst="rect">
            <a:avLst/>
          </a:prstGeom>
          <a:noFill/>
        </p:spPr>
      </p:pic>
      <p:pic>
        <p:nvPicPr>
          <p:cNvPr id="33804" name="Picture 12" descr="банан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260350"/>
            <a:ext cx="1582737" cy="1308100"/>
          </a:xfrm>
          <a:prstGeom prst="rect">
            <a:avLst/>
          </a:prstGeom>
          <a:noFill/>
        </p:spPr>
      </p:pic>
      <p:pic>
        <p:nvPicPr>
          <p:cNvPr id="33805" name="Picture 13" descr="ar27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6550" y="4149725"/>
            <a:ext cx="788988" cy="78898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sitrus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</p:spPr>
      </p:pic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1835150" y="188913"/>
            <a:ext cx="5976938" cy="2305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1510" name="WordArt 6"/>
          <p:cNvSpPr>
            <a:spLocks noChangeArrowheads="1" noChangeShapeType="1" noTextEdit="1"/>
          </p:cNvSpPr>
          <p:nvPr/>
        </p:nvSpPr>
        <p:spPr bwMode="auto">
          <a:xfrm>
            <a:off x="2843213" y="692150"/>
            <a:ext cx="3671887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Витамин  С</a:t>
            </a:r>
          </a:p>
        </p:txBody>
      </p:sp>
      <p:pic>
        <p:nvPicPr>
          <p:cNvPr id="21511" name="Picture 7" descr="apels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429000"/>
            <a:ext cx="2874962" cy="3208338"/>
          </a:xfrm>
          <a:prstGeom prst="rect">
            <a:avLst/>
          </a:prstGeom>
          <a:noFill/>
        </p:spPr>
      </p:pic>
      <p:pic>
        <p:nvPicPr>
          <p:cNvPr id="21512" name="Picture 8" descr="apels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49725"/>
            <a:ext cx="2427288" cy="2708275"/>
          </a:xfrm>
          <a:prstGeom prst="rect">
            <a:avLst/>
          </a:prstGeom>
          <a:noFill/>
        </p:spPr>
      </p:pic>
      <p:pic>
        <p:nvPicPr>
          <p:cNvPr id="21513" name="Picture 9" descr="cc323b3572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3763" y="3687763"/>
            <a:ext cx="3170237" cy="3170237"/>
          </a:xfrm>
          <a:prstGeom prst="rect">
            <a:avLst/>
          </a:prstGeom>
          <a:noFill/>
        </p:spPr>
      </p:pic>
      <p:pic>
        <p:nvPicPr>
          <p:cNvPr id="21514" name="Picture 10" descr="frukty3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0450" y="1484313"/>
            <a:ext cx="3003550" cy="2533650"/>
          </a:xfrm>
          <a:prstGeom prst="rect">
            <a:avLst/>
          </a:prstGeom>
          <a:noFill/>
        </p:spPr>
      </p:pic>
      <p:pic>
        <p:nvPicPr>
          <p:cNvPr id="21515" name="Picture 11" descr="f6b141a09f5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575" y="3573463"/>
            <a:ext cx="2898775" cy="3048000"/>
          </a:xfrm>
          <a:prstGeom prst="rect">
            <a:avLst/>
          </a:prstGeom>
          <a:noFill/>
        </p:spPr>
      </p:pic>
      <p:pic>
        <p:nvPicPr>
          <p:cNvPr id="21518" name="Picture 14" descr="jagod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754313" cy="302418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sitrus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</p:spPr>
      </p:pic>
      <p:pic>
        <p:nvPicPr>
          <p:cNvPr id="23557" name="Picture 5" descr="bcd4f92186b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4713"/>
            <a:ext cx="8064500" cy="4713287"/>
          </a:xfrm>
          <a:prstGeom prst="rect">
            <a:avLst/>
          </a:prstGeom>
          <a:noFill/>
        </p:spPr>
      </p:pic>
      <p:pic>
        <p:nvPicPr>
          <p:cNvPr id="23558" name="Picture 6" descr="4016da097f5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889375" cy="2749550"/>
          </a:xfrm>
          <a:prstGeom prst="rect">
            <a:avLst/>
          </a:prstGeom>
          <a:noFill/>
        </p:spPr>
      </p:pic>
      <p:pic>
        <p:nvPicPr>
          <p:cNvPr id="23559" name="Picture 7" descr="5894953e3b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5384800"/>
            <a:ext cx="1435100" cy="1473200"/>
          </a:xfrm>
          <a:prstGeom prst="rect">
            <a:avLst/>
          </a:prstGeom>
          <a:noFill/>
        </p:spPr>
      </p:pic>
      <p:pic>
        <p:nvPicPr>
          <p:cNvPr id="23560" name="Picture 8" descr="5894953e3b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57788"/>
            <a:ext cx="1655763" cy="1700212"/>
          </a:xfrm>
          <a:prstGeom prst="rect">
            <a:avLst/>
          </a:prstGeom>
          <a:noFill/>
        </p:spPr>
      </p:pic>
      <p:pic>
        <p:nvPicPr>
          <p:cNvPr id="23561" name="Picture 9" descr="caf8ca853b4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200" y="3136900"/>
            <a:ext cx="2336800" cy="3721100"/>
          </a:xfrm>
          <a:prstGeom prst="rect">
            <a:avLst/>
          </a:prstGeom>
          <a:noFill/>
        </p:spPr>
      </p:pic>
      <p:pic>
        <p:nvPicPr>
          <p:cNvPr id="23562" name="Picture 10" descr="jagod5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7050" y="188913"/>
            <a:ext cx="1970088" cy="2824162"/>
          </a:xfrm>
          <a:prstGeom prst="rect">
            <a:avLst/>
          </a:prstGeom>
          <a:noFill/>
        </p:spPr>
      </p:pic>
      <p:pic>
        <p:nvPicPr>
          <p:cNvPr id="23563" name="Picture 11" descr="jagod3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625" y="188913"/>
            <a:ext cx="1398588" cy="299561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5212"/>
          <a:stretch>
            <a:fillRect/>
          </a:stretch>
        </p:blipFill>
        <p:spPr bwMode="auto">
          <a:xfrm>
            <a:off x="0" y="0"/>
            <a:ext cx="9144000" cy="6792913"/>
          </a:xfrm>
          <a:prstGeom prst="rect">
            <a:avLst/>
          </a:prstGeom>
          <a:noFill/>
        </p:spPr>
      </p:pic>
      <p:pic>
        <p:nvPicPr>
          <p:cNvPr id="31748" name="Picture 4" descr="ab317d46da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5175"/>
            <a:ext cx="3541713" cy="5761038"/>
          </a:xfrm>
          <a:prstGeom prst="rect">
            <a:avLst/>
          </a:prstGeom>
          <a:noFill/>
        </p:spPr>
      </p:pic>
      <p:pic>
        <p:nvPicPr>
          <p:cNvPr id="31749" name="Picture 5" descr="grusha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068638"/>
            <a:ext cx="2360613" cy="3470275"/>
          </a:xfrm>
          <a:prstGeom prst="rect">
            <a:avLst/>
          </a:prstGeom>
          <a:noFill/>
        </p:spPr>
      </p:pic>
      <p:pic>
        <p:nvPicPr>
          <p:cNvPr id="31750" name="Picture 6" descr="de1eaa6e4f7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625" y="4856163"/>
            <a:ext cx="3384550" cy="2001837"/>
          </a:xfrm>
          <a:prstGeom prst="rect">
            <a:avLst/>
          </a:prstGeom>
          <a:noFill/>
        </p:spPr>
      </p:pic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563938" y="260350"/>
            <a:ext cx="5329237" cy="19446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3851275" y="404813"/>
            <a:ext cx="50365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  </a:t>
            </a:r>
            <a:r>
              <a:rPr lang="ru-RU" sz="2400" b="1" dirty="0" smtClean="0">
                <a:solidFill>
                  <a:schemeClr val="accent2"/>
                </a:solidFill>
              </a:rPr>
              <a:t>Все фрукты и ягоды содержат</a:t>
            </a:r>
          </a:p>
          <a:p>
            <a:r>
              <a:rPr lang="ru-RU" sz="2400" b="1" dirty="0" smtClean="0">
                <a:solidFill>
                  <a:schemeClr val="accent2"/>
                </a:solidFill>
              </a:rPr>
              <a:t>Витамин С, который укрепляет </a:t>
            </a:r>
          </a:p>
          <a:p>
            <a:r>
              <a:rPr lang="ru-RU" sz="2400" b="1" dirty="0">
                <a:solidFill>
                  <a:schemeClr val="accent2"/>
                </a:solidFill>
              </a:rPr>
              <a:t>н</a:t>
            </a:r>
            <a:r>
              <a:rPr lang="ru-RU" sz="2400" b="1" dirty="0" smtClean="0">
                <a:solidFill>
                  <a:schemeClr val="accent2"/>
                </a:solidFill>
              </a:rPr>
              <a:t>аше здоровье.</a:t>
            </a:r>
            <a:endParaRPr lang="ru-RU" sz="2400" b="1" dirty="0">
              <a:solidFill>
                <a:schemeClr val="accent2"/>
              </a:solidFill>
            </a:endParaRPr>
          </a:p>
        </p:txBody>
      </p:sp>
      <p:pic>
        <p:nvPicPr>
          <p:cNvPr id="31754" name="Picture 10" descr="d17b9d9a009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813" y="4292600"/>
            <a:ext cx="2232025" cy="24003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sitrus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</p:spPr>
      </p:pic>
      <p:pic>
        <p:nvPicPr>
          <p:cNvPr id="22533" name="Picture 5" descr="2c135862f99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636838"/>
            <a:ext cx="3532188" cy="3933825"/>
          </a:xfrm>
          <a:prstGeom prst="rect">
            <a:avLst/>
          </a:prstGeom>
          <a:noFill/>
        </p:spPr>
      </p:pic>
      <p:pic>
        <p:nvPicPr>
          <p:cNvPr id="22535" name="Picture 7" descr="eb2588564e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1484313"/>
            <a:ext cx="1828800" cy="1616075"/>
          </a:xfrm>
          <a:prstGeom prst="rect">
            <a:avLst/>
          </a:prstGeom>
          <a:noFill/>
        </p:spPr>
      </p:pic>
      <p:pic>
        <p:nvPicPr>
          <p:cNvPr id="22536" name="Picture 8" descr="eb2588564e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5563" y="2420938"/>
            <a:ext cx="1468437" cy="1296987"/>
          </a:xfrm>
          <a:prstGeom prst="rect">
            <a:avLst/>
          </a:prstGeom>
          <a:noFill/>
        </p:spPr>
      </p:pic>
      <p:pic>
        <p:nvPicPr>
          <p:cNvPr id="22537" name="Picture 9" descr="d190c86943a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22725"/>
            <a:ext cx="3816350" cy="2835275"/>
          </a:xfrm>
          <a:prstGeom prst="rect">
            <a:avLst/>
          </a:prstGeom>
          <a:noFill/>
        </p:spPr>
      </p:pic>
      <p:pic>
        <p:nvPicPr>
          <p:cNvPr id="22538" name="Picture 10" descr="цвет кап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2500" y="5373688"/>
            <a:ext cx="1579563" cy="1300162"/>
          </a:xfrm>
          <a:prstGeom prst="rect">
            <a:avLst/>
          </a:prstGeom>
          <a:noFill/>
        </p:spPr>
      </p:pic>
      <p:pic>
        <p:nvPicPr>
          <p:cNvPr id="22539" name="Picture 11" descr="салат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213100"/>
            <a:ext cx="1979613" cy="1757363"/>
          </a:xfrm>
          <a:prstGeom prst="rect">
            <a:avLst/>
          </a:prstGeom>
          <a:noFill/>
        </p:spPr>
      </p:pic>
      <p:pic>
        <p:nvPicPr>
          <p:cNvPr id="22540" name="Picture 12" descr="редиск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365782">
            <a:off x="2322512" y="3662363"/>
            <a:ext cx="3152775" cy="1822450"/>
          </a:xfrm>
          <a:prstGeom prst="rect">
            <a:avLst/>
          </a:prstGeom>
          <a:noFill/>
        </p:spPr>
      </p:pic>
      <p:pic>
        <p:nvPicPr>
          <p:cNvPr id="22543" name="Picture 15" descr="картофель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835150" y="3141663"/>
            <a:ext cx="1447800" cy="939800"/>
          </a:xfrm>
          <a:prstGeom prst="rect">
            <a:avLst/>
          </a:prstGeom>
          <a:noFill/>
        </p:spPr>
      </p:pic>
      <p:pic>
        <p:nvPicPr>
          <p:cNvPr id="22544" name="Picture 16" descr="картофель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113" y="3500438"/>
            <a:ext cx="1152525" cy="747712"/>
          </a:xfrm>
          <a:prstGeom prst="rect">
            <a:avLst/>
          </a:prstGeom>
          <a:noFill/>
        </p:spPr>
      </p:pic>
      <p:pic>
        <p:nvPicPr>
          <p:cNvPr id="22545" name="Picture 17" descr="капуста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484313"/>
            <a:ext cx="2016125" cy="1982787"/>
          </a:xfrm>
          <a:prstGeom prst="rect">
            <a:avLst/>
          </a:prstGeom>
          <a:noFill/>
        </p:spPr>
      </p:pic>
      <p:pic>
        <p:nvPicPr>
          <p:cNvPr id="22546" name="Picture 18" descr="баклажан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08850" y="188913"/>
            <a:ext cx="1638300" cy="1649412"/>
          </a:xfrm>
          <a:prstGeom prst="rect">
            <a:avLst/>
          </a:prstGeom>
          <a:noFill/>
        </p:spPr>
      </p:pic>
      <p:sp>
        <p:nvSpPr>
          <p:cNvPr id="22547" name="Rectangle 19"/>
          <p:cNvSpPr>
            <a:spLocks noChangeArrowheads="1"/>
          </p:cNvSpPr>
          <p:nvPr/>
        </p:nvSpPr>
        <p:spPr bwMode="auto">
          <a:xfrm>
            <a:off x="250825" y="260350"/>
            <a:ext cx="7200900" cy="1223963"/>
          </a:xfrm>
          <a:prstGeom prst="rect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2549" name="Text Box 21"/>
          <p:cNvSpPr txBox="1">
            <a:spLocks noChangeArrowheads="1"/>
          </p:cNvSpPr>
          <p:nvPr/>
        </p:nvSpPr>
        <p:spPr bwMode="auto">
          <a:xfrm>
            <a:off x="250825" y="260350"/>
            <a:ext cx="71786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  Отсутствие этого витамина вызывает цингу,</a:t>
            </a:r>
          </a:p>
          <a:p>
            <a:r>
              <a:rPr lang="ru-RU" sz="2400" b="1">
                <a:solidFill>
                  <a:schemeClr val="accent2"/>
                </a:solidFill>
              </a:rPr>
              <a:t>при которой окостеневают суставы, рас-</a:t>
            </a:r>
          </a:p>
          <a:p>
            <a:r>
              <a:rPr lang="ru-RU" sz="2400" b="1">
                <a:solidFill>
                  <a:schemeClr val="accent2"/>
                </a:solidFill>
              </a:rPr>
              <a:t>шатываются зубы и ослабевают кости.</a:t>
            </a:r>
          </a:p>
        </p:txBody>
      </p:sp>
      <p:pic>
        <p:nvPicPr>
          <p:cNvPr id="22550" name="Picture 22" descr="ХУРМА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27313" y="1555750"/>
            <a:ext cx="3024187" cy="1920875"/>
          </a:xfrm>
          <a:prstGeom prst="rect">
            <a:avLst/>
          </a:prstGeom>
          <a:noFill/>
        </p:spPr>
      </p:pic>
      <p:pic>
        <p:nvPicPr>
          <p:cNvPr id="22551" name="Picture 23" descr="ar27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243888" y="5949950"/>
            <a:ext cx="719137" cy="71913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ack2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</p:spPr>
      </p:pic>
      <p:pic>
        <p:nvPicPr>
          <p:cNvPr id="25603" name="Picture 3" descr="back2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6804025" cy="6804025"/>
          </a:xfrm>
          <a:prstGeom prst="rect">
            <a:avLst/>
          </a:prstGeom>
          <a:noFill/>
        </p:spPr>
      </p:pic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2051050" y="476250"/>
            <a:ext cx="5761038" cy="2305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3132138" y="1196975"/>
            <a:ext cx="3816350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Витамин  </a:t>
            </a:r>
            <a:r>
              <a:rPr lang="en-GB" sz="4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D</a:t>
            </a:r>
            <a:endParaRPr lang="ru-RU" sz="44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5608" name="Picture 8" descr="молок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429000"/>
            <a:ext cx="4762500" cy="3181350"/>
          </a:xfrm>
          <a:prstGeom prst="rect">
            <a:avLst/>
          </a:prstGeom>
          <a:noFill/>
        </p:spPr>
      </p:pic>
      <p:pic>
        <p:nvPicPr>
          <p:cNvPr id="25609" name="Picture 9" descr="Безимени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2525" y="3141663"/>
            <a:ext cx="4181475" cy="341312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68313" y="333375"/>
            <a:ext cx="8424862" cy="2087563"/>
          </a:xfrm>
          <a:prstGeom prst="rect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1979613" y="303213"/>
            <a:ext cx="56911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3200" b="1" i="1">
                <a:solidFill>
                  <a:srgbClr val="FF0066"/>
                </a:solidFill>
              </a:rPr>
              <a:t>Как правильно питаться?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63575" y="927100"/>
            <a:ext cx="7931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  Нам надо есть примерно 4 раза в день. Каждый </a:t>
            </a:r>
          </a:p>
          <a:p>
            <a:r>
              <a:rPr lang="ru-RU" sz="2400" b="1">
                <a:solidFill>
                  <a:schemeClr val="accent2"/>
                </a:solidFill>
              </a:rPr>
              <a:t>раз пища должна содержать всё, что нужно нашим</a:t>
            </a:r>
          </a:p>
          <a:p>
            <a:r>
              <a:rPr lang="ru-RU" sz="2400" b="1">
                <a:solidFill>
                  <a:schemeClr val="accent2"/>
                </a:solidFill>
              </a:rPr>
              <a:t>клеткам.</a:t>
            </a:r>
          </a:p>
        </p:txBody>
      </p:sp>
      <p:pic>
        <p:nvPicPr>
          <p:cNvPr id="5128" name="Picture 8" descr="е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025" y="4518025"/>
            <a:ext cx="2339975" cy="2339975"/>
          </a:xfrm>
          <a:prstGeom prst="rect">
            <a:avLst/>
          </a:prstGeom>
          <a:noFill/>
        </p:spPr>
      </p:pic>
      <p:pic>
        <p:nvPicPr>
          <p:cNvPr id="5131" name="Picture 11" descr="-----------------щщ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781300"/>
            <a:ext cx="5834062" cy="386556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back2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77050" cy="6877050"/>
          </a:xfrm>
          <a:prstGeom prst="rect">
            <a:avLst/>
          </a:prstGeom>
          <a:noFill/>
        </p:spPr>
      </p:pic>
      <p:pic>
        <p:nvPicPr>
          <p:cNvPr id="24581" name="Picture 5" descr="back21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6804025" cy="6804025"/>
          </a:xfrm>
          <a:prstGeom prst="rect">
            <a:avLst/>
          </a:prstGeom>
          <a:noFill/>
        </p:spPr>
      </p:pic>
      <p:pic>
        <p:nvPicPr>
          <p:cNvPr id="24583" name="Picture 7" descr="untitled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8913"/>
            <a:ext cx="4302125" cy="2868612"/>
          </a:xfrm>
          <a:prstGeom prst="rect">
            <a:avLst/>
          </a:prstGeom>
          <a:noFill/>
        </p:spPr>
      </p:pic>
      <p:pic>
        <p:nvPicPr>
          <p:cNvPr id="24584" name="Picture 8" descr="unыфtit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88913"/>
            <a:ext cx="3286125" cy="3960812"/>
          </a:xfrm>
          <a:prstGeom prst="rect">
            <a:avLst/>
          </a:prstGeom>
          <a:noFill/>
        </p:spPr>
      </p:pic>
      <p:pic>
        <p:nvPicPr>
          <p:cNvPr id="24585" name="Picture 9" descr="яйцо разр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149725"/>
            <a:ext cx="3887788" cy="2398713"/>
          </a:xfrm>
          <a:prstGeom prst="rect">
            <a:avLst/>
          </a:prstGeom>
          <a:noFill/>
        </p:spPr>
      </p:pic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4427538" y="5013325"/>
            <a:ext cx="4392612" cy="1511300"/>
          </a:xfrm>
          <a:prstGeom prst="rect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500563" y="5157788"/>
            <a:ext cx="42497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 Витамин </a:t>
            </a:r>
            <a:r>
              <a:rPr lang="en-US" sz="2400" b="1">
                <a:solidFill>
                  <a:schemeClr val="accent2"/>
                </a:solidFill>
              </a:rPr>
              <a:t>D </a:t>
            </a:r>
            <a:r>
              <a:rPr lang="ru-RU" sz="2400" b="1">
                <a:solidFill>
                  <a:schemeClr val="accent2"/>
                </a:solidFill>
              </a:rPr>
              <a:t>важен для раз-</a:t>
            </a:r>
          </a:p>
          <a:p>
            <a:r>
              <a:rPr lang="ru-RU" sz="2400" b="1">
                <a:solidFill>
                  <a:schemeClr val="accent2"/>
                </a:solidFill>
              </a:rPr>
              <a:t>вития костей и зубов </a:t>
            </a:r>
          </a:p>
          <a:p>
            <a:r>
              <a:rPr lang="ru-RU" sz="2400" b="1">
                <a:solidFill>
                  <a:schemeClr val="accent2"/>
                </a:solidFill>
              </a:rPr>
              <a:t>младенцев.</a:t>
            </a:r>
          </a:p>
        </p:txBody>
      </p:sp>
      <p:pic>
        <p:nvPicPr>
          <p:cNvPr id="24589" name="Picture 13" descr="kury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725" y="3284538"/>
            <a:ext cx="3168650" cy="137795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932363" y="188913"/>
            <a:ext cx="3960812" cy="1081087"/>
          </a:xfrm>
          <a:prstGeom prst="rect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5003800" y="260350"/>
            <a:ext cx="385921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66"/>
                </a:solidFill>
              </a:rPr>
              <a:t>Пейте, дети, молоко,</a:t>
            </a:r>
          </a:p>
          <a:p>
            <a:r>
              <a:rPr lang="ru-RU" sz="2800" b="1">
                <a:solidFill>
                  <a:srgbClr val="FF0066"/>
                </a:solidFill>
              </a:rPr>
              <a:t>Будете здоровы!</a:t>
            </a:r>
            <a:r>
              <a:rPr lang="ru-RU"/>
              <a:t> </a:t>
            </a:r>
          </a:p>
        </p:txBody>
      </p:sp>
      <p:pic>
        <p:nvPicPr>
          <p:cNvPr id="34824" name="Picture 8" descr="untа5itl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60350"/>
            <a:ext cx="3103562" cy="4679950"/>
          </a:xfrm>
          <a:prstGeom prst="rect">
            <a:avLst/>
          </a:prstGeom>
          <a:noFill/>
        </p:spPr>
      </p:pic>
      <p:pic>
        <p:nvPicPr>
          <p:cNvPr id="34825" name="Picture 9" descr="11540789050"/>
          <p:cNvPicPr>
            <a:picLocks noChangeAspect="1" noChangeArrowheads="1"/>
          </p:cNvPicPr>
          <p:nvPr/>
        </p:nvPicPr>
        <p:blipFill>
          <a:blip r:embed="rId4" cstate="print"/>
          <a:srcRect b="2025"/>
          <a:stretch>
            <a:fillRect/>
          </a:stretch>
        </p:blipFill>
        <p:spPr bwMode="auto">
          <a:xfrm>
            <a:off x="3419475" y="2924175"/>
            <a:ext cx="2678113" cy="3673475"/>
          </a:xfrm>
          <a:prstGeom prst="rect">
            <a:avLst/>
          </a:prstGeom>
          <a:noFill/>
        </p:spPr>
      </p:pic>
      <p:pic>
        <p:nvPicPr>
          <p:cNvPr id="34828" name="Picture 12" descr="untitl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1557338"/>
            <a:ext cx="2728912" cy="3606800"/>
          </a:xfrm>
          <a:prstGeom prst="rect">
            <a:avLst/>
          </a:prstGeom>
          <a:noFill/>
        </p:spPr>
      </p:pic>
      <p:pic>
        <p:nvPicPr>
          <p:cNvPr id="34829" name="Picture 13" descr="ar27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7988" y="5876925"/>
            <a:ext cx="788987" cy="78898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pic>
        <p:nvPicPr>
          <p:cNvPr id="15363" name="Picture 3" descr="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150" y="3860800"/>
            <a:ext cx="40322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de1eaa6e4f7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5324475"/>
            <a:ext cx="2592387" cy="1533525"/>
          </a:xfrm>
          <a:prstGeom prst="rect">
            <a:avLst/>
          </a:prstGeom>
          <a:noFill/>
        </p:spPr>
      </p:pic>
      <p:pic>
        <p:nvPicPr>
          <p:cNvPr id="15366" name="Picture 6" descr="cf3e343ee0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141663"/>
            <a:ext cx="2438400" cy="2133600"/>
          </a:xfrm>
          <a:prstGeom prst="rect">
            <a:avLst/>
          </a:prstGeom>
          <a:noFill/>
        </p:spPr>
      </p:pic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2339975" y="188913"/>
            <a:ext cx="5040313" cy="20891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368" name="WordArt 8"/>
          <p:cNvSpPr>
            <a:spLocks noChangeArrowheads="1" noChangeShapeType="1" noTextEdit="1"/>
          </p:cNvSpPr>
          <p:nvPr/>
        </p:nvSpPr>
        <p:spPr bwMode="auto">
          <a:xfrm>
            <a:off x="2987675" y="620713"/>
            <a:ext cx="352901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Витамин  Е</a:t>
            </a:r>
          </a:p>
        </p:txBody>
      </p:sp>
      <p:pic>
        <p:nvPicPr>
          <p:cNvPr id="15369" name="Picture 9" descr="41547491a4d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6888" y="2565400"/>
            <a:ext cx="3567112" cy="4076700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pic>
        <p:nvPicPr>
          <p:cNvPr id="35843" name="Picture 3" descr="петруш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13200" cy="4000500"/>
          </a:xfrm>
          <a:prstGeom prst="rect">
            <a:avLst/>
          </a:prstGeom>
          <a:noFill/>
        </p:spPr>
      </p:pic>
      <p:pic>
        <p:nvPicPr>
          <p:cNvPr id="35844" name="Picture 4" descr="лук зе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0000" y="0"/>
            <a:ext cx="4064000" cy="3048000"/>
          </a:xfrm>
          <a:prstGeom prst="rect">
            <a:avLst/>
          </a:prstGeom>
          <a:noFill/>
        </p:spPr>
      </p:pic>
      <p:pic>
        <p:nvPicPr>
          <p:cNvPr id="35845" name="Picture 5" descr="укроп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4038600"/>
            <a:ext cx="4025900" cy="2819400"/>
          </a:xfrm>
          <a:prstGeom prst="rect">
            <a:avLst/>
          </a:prstGeom>
          <a:noFill/>
        </p:spPr>
      </p:pic>
      <p:pic>
        <p:nvPicPr>
          <p:cNvPr id="35846" name="Picture 6" descr="салат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5900" y="2794000"/>
            <a:ext cx="3848100" cy="4064000"/>
          </a:xfrm>
          <a:prstGeom prst="rect">
            <a:avLst/>
          </a:prstGeom>
          <a:noFill/>
        </p:spPr>
      </p:pic>
      <p:pic>
        <p:nvPicPr>
          <p:cNvPr id="35847" name="Picture 7" descr="604ec0e4946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332288"/>
            <a:ext cx="3384550" cy="2525712"/>
          </a:xfrm>
          <a:prstGeom prst="rect">
            <a:avLst/>
          </a:prstGeom>
          <a:noFill/>
        </p:spPr>
      </p:pic>
      <p:pic>
        <p:nvPicPr>
          <p:cNvPr id="35848" name="Picture 8" descr="горох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1275" y="333375"/>
            <a:ext cx="2081213" cy="3251200"/>
          </a:xfrm>
          <a:prstGeom prst="rect">
            <a:avLst/>
          </a:prstGeom>
          <a:noFill/>
        </p:spPr>
      </p:pic>
      <p:pic>
        <p:nvPicPr>
          <p:cNvPr id="35849" name="Picture 9" descr="горох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00" y="3644900"/>
            <a:ext cx="1811338" cy="283051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403350" y="188913"/>
            <a:ext cx="5400675" cy="649287"/>
          </a:xfrm>
          <a:prstGeom prst="rect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2627313" y="333375"/>
            <a:ext cx="3209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i="1">
                <a:solidFill>
                  <a:srgbClr val="FF0066"/>
                </a:solidFill>
              </a:rPr>
              <a:t>Не увлекайтесь!</a:t>
            </a:r>
          </a:p>
        </p:txBody>
      </p:sp>
      <p:pic>
        <p:nvPicPr>
          <p:cNvPr id="36870" name="Picture 6" descr="1ec28e497e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84313"/>
            <a:ext cx="3095625" cy="2725737"/>
          </a:xfrm>
          <a:prstGeom prst="rect">
            <a:avLst/>
          </a:prstGeom>
          <a:noFill/>
        </p:spPr>
      </p:pic>
      <p:pic>
        <p:nvPicPr>
          <p:cNvPr id="36871" name="Picture 7" descr="3b69aed757d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1125538"/>
            <a:ext cx="3040062" cy="1903412"/>
          </a:xfrm>
          <a:prstGeom prst="rect">
            <a:avLst/>
          </a:prstGeom>
          <a:noFill/>
        </p:spPr>
      </p:pic>
      <p:pic>
        <p:nvPicPr>
          <p:cNvPr id="36872" name="Picture 8" descr="3f0ff588be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644900"/>
            <a:ext cx="4105275" cy="2984500"/>
          </a:xfrm>
          <a:prstGeom prst="rect">
            <a:avLst/>
          </a:prstGeom>
          <a:noFill/>
        </p:spPr>
      </p:pic>
      <p:pic>
        <p:nvPicPr>
          <p:cNvPr id="36873" name="Picture 9" descr="8e63f066ff6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938" y="1412875"/>
            <a:ext cx="2141537" cy="1254125"/>
          </a:xfrm>
          <a:prstGeom prst="rect">
            <a:avLst/>
          </a:prstGeom>
          <a:noFill/>
        </p:spPr>
      </p:pic>
      <p:pic>
        <p:nvPicPr>
          <p:cNvPr id="36874" name="Picture 10" descr="eda5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575" y="2492375"/>
            <a:ext cx="2014538" cy="1536700"/>
          </a:xfrm>
          <a:prstGeom prst="rect">
            <a:avLst/>
          </a:prstGeom>
          <a:noFill/>
        </p:spPr>
      </p:pic>
      <p:pic>
        <p:nvPicPr>
          <p:cNvPr id="36875" name="Picture 11" descr="карт рез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30463" y="4221163"/>
            <a:ext cx="2257425" cy="2305050"/>
          </a:xfrm>
          <a:prstGeom prst="rect">
            <a:avLst/>
          </a:prstGeom>
          <a:noFill/>
        </p:spPr>
      </p:pic>
      <p:pic>
        <p:nvPicPr>
          <p:cNvPr id="36876" name="Picture 12" descr="e2ba2f50828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005388"/>
            <a:ext cx="2808288" cy="1852612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smile57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-7938"/>
            <a:ext cx="7451725" cy="6865938"/>
          </a:xfrm>
          <a:prstGeom prst="rect">
            <a:avLst/>
          </a:prstGeom>
          <a:noFill/>
        </p:spPr>
      </p:pic>
      <p:sp>
        <p:nvSpPr>
          <p:cNvPr id="37893" name="WordArt 5"/>
          <p:cNvSpPr>
            <a:spLocks noChangeArrowheads="1" noChangeShapeType="1" noTextEdit="1"/>
          </p:cNvSpPr>
          <p:nvPr/>
        </p:nvSpPr>
        <p:spPr bwMode="auto">
          <a:xfrm>
            <a:off x="2195513" y="1628775"/>
            <a:ext cx="4824412" cy="103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Спасибо за внимание</a:t>
            </a:r>
            <a:r>
              <a:rPr lang="ru-RU" sz="4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sym typeface="Wingdings" pitchFamily="2" charset="2"/>
              </a:rPr>
              <a:t></a:t>
            </a:r>
            <a:endParaRPr lang="ru-RU" sz="4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sp>
        <p:nvSpPr>
          <p:cNvPr id="13315" name="Oval 3"/>
          <p:cNvSpPr>
            <a:spLocks noChangeArrowheads="1"/>
          </p:cNvSpPr>
          <p:nvPr/>
        </p:nvSpPr>
        <p:spPr bwMode="auto">
          <a:xfrm>
            <a:off x="1835150" y="188913"/>
            <a:ext cx="5327650" cy="19431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2555875" y="620713"/>
            <a:ext cx="38893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витамины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250825" y="5084763"/>
            <a:ext cx="8569325" cy="1584325"/>
          </a:xfrm>
          <a:prstGeom prst="rect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39750" y="5157788"/>
            <a:ext cx="837331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  Витамины – вещества, необходимые для здоровья</a:t>
            </a:r>
            <a:r>
              <a:rPr lang="ru-RU" sz="3200" b="1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13321" name="Picture 9" descr="untitleфыфы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2403475"/>
            <a:ext cx="3600450" cy="2405063"/>
          </a:xfrm>
          <a:prstGeom prst="rect">
            <a:avLst/>
          </a:prstGeom>
          <a:noFill/>
        </p:spPr>
      </p:pic>
      <p:pic>
        <p:nvPicPr>
          <p:cNvPr id="13324" name="Picture 12" descr="2314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420938"/>
            <a:ext cx="3529012" cy="239077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3909"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</p:spPr>
      </p:pic>
      <p:pic>
        <p:nvPicPr>
          <p:cNvPr id="14340" name="Picture 4" descr="pic4_4457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476250"/>
            <a:ext cx="3892550" cy="5832475"/>
          </a:xfrm>
          <a:prstGeom prst="rect">
            <a:avLst/>
          </a:prstGeom>
          <a:noFill/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4284663" y="3789363"/>
            <a:ext cx="4679950" cy="2808287"/>
          </a:xfrm>
          <a:prstGeom prst="rect">
            <a:avLst/>
          </a:prstGeom>
          <a:solidFill>
            <a:srgbClr val="FFFF00"/>
          </a:solidFill>
          <a:ln w="9525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4284663" y="3789363"/>
            <a:ext cx="465931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  Витамины образуются рас- тениями или животными и</a:t>
            </a:r>
          </a:p>
          <a:p>
            <a:r>
              <a:rPr lang="ru-RU" sz="2400" b="1">
                <a:solidFill>
                  <a:schemeClr val="accent2"/>
                </a:solidFill>
              </a:rPr>
              <a:t>должны поступать в  орга-</a:t>
            </a:r>
          </a:p>
          <a:p>
            <a:r>
              <a:rPr lang="ru-RU" sz="2400" b="1">
                <a:solidFill>
                  <a:schemeClr val="accent2"/>
                </a:solidFill>
              </a:rPr>
              <a:t>низм в микроскопических</a:t>
            </a:r>
          </a:p>
          <a:p>
            <a:r>
              <a:rPr lang="ru-RU" sz="2400" b="1">
                <a:solidFill>
                  <a:schemeClr val="accent2"/>
                </a:solidFill>
              </a:rPr>
              <a:t>количествах для продолже-ния жизненных процессов.</a:t>
            </a:r>
          </a:p>
          <a:p>
            <a:endParaRPr lang="ru-RU" sz="2400" b="1">
              <a:solidFill>
                <a:schemeClr val="accent2"/>
              </a:solidFill>
            </a:endParaRPr>
          </a:p>
        </p:txBody>
      </p:sp>
      <p:pic>
        <p:nvPicPr>
          <p:cNvPr id="14345" name="Picture 9" descr="1c85297d33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260350"/>
            <a:ext cx="3097213" cy="2787650"/>
          </a:xfrm>
          <a:prstGeom prst="rect">
            <a:avLst/>
          </a:prstGeom>
          <a:noFill/>
        </p:spPr>
      </p:pic>
      <p:pic>
        <p:nvPicPr>
          <p:cNvPr id="14348" name="Picture 12" descr="а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1125538"/>
            <a:ext cx="2592388" cy="2465387"/>
          </a:xfrm>
          <a:prstGeom prst="rect">
            <a:avLst/>
          </a:prstGeom>
          <a:noFill/>
        </p:spPr>
      </p:pic>
      <p:pic>
        <p:nvPicPr>
          <p:cNvPr id="14349" name="Picture 13" descr="в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4724400"/>
            <a:ext cx="2016125" cy="1903413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orashar12"/>
          <p:cNvPicPr>
            <a:picLocks noChangeAspect="1" noChangeArrowheads="1"/>
          </p:cNvPicPr>
          <p:nvPr/>
        </p:nvPicPr>
        <p:blipFill>
          <a:blip r:embed="rId2" cstate="print"/>
          <a:srcRect b="5212"/>
          <a:stretch>
            <a:fillRect/>
          </a:stretch>
        </p:blipFill>
        <p:spPr bwMode="auto">
          <a:xfrm>
            <a:off x="0" y="0"/>
            <a:ext cx="9144000" cy="6792913"/>
          </a:xfrm>
          <a:prstGeom prst="rect">
            <a:avLst/>
          </a:prstGeom>
          <a:noFill/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79388" y="260350"/>
            <a:ext cx="8785225" cy="720725"/>
          </a:xfrm>
          <a:prstGeom prst="rect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68313" y="404813"/>
            <a:ext cx="802798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i="1">
                <a:solidFill>
                  <a:srgbClr val="FF0066"/>
                </a:solidFill>
              </a:rPr>
              <a:t>Продукты растительного происхождения</a:t>
            </a:r>
          </a:p>
        </p:txBody>
      </p:sp>
      <p:pic>
        <p:nvPicPr>
          <p:cNvPr id="29705" name="Picture 9" descr="БОЯРЫШ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652963"/>
            <a:ext cx="2087562" cy="1920875"/>
          </a:xfrm>
          <a:prstGeom prst="rect">
            <a:avLst/>
          </a:prstGeom>
          <a:noFill/>
        </p:spPr>
      </p:pic>
      <p:pic>
        <p:nvPicPr>
          <p:cNvPr id="29706" name="Picture 10" descr="БАРБАРИ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4797425"/>
            <a:ext cx="2808287" cy="1730375"/>
          </a:xfrm>
          <a:prstGeom prst="rect">
            <a:avLst/>
          </a:prstGeom>
          <a:noFill/>
        </p:spPr>
      </p:pic>
      <p:pic>
        <p:nvPicPr>
          <p:cNvPr id="29708" name="Picture 12" descr="fd0db001abf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4292600"/>
            <a:ext cx="2438400" cy="2298700"/>
          </a:xfrm>
          <a:prstGeom prst="rect">
            <a:avLst/>
          </a:prstGeom>
          <a:noFill/>
        </p:spPr>
      </p:pic>
      <p:pic>
        <p:nvPicPr>
          <p:cNvPr id="29709" name="Picture 13" descr="klubn0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150" y="3573463"/>
            <a:ext cx="2662238" cy="3140075"/>
          </a:xfrm>
          <a:prstGeom prst="rect">
            <a:avLst/>
          </a:prstGeom>
          <a:noFill/>
        </p:spPr>
      </p:pic>
      <p:pic>
        <p:nvPicPr>
          <p:cNvPr id="29710" name="Picture 14" descr="lemon0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32363" y="1700213"/>
            <a:ext cx="3767137" cy="2252662"/>
          </a:xfrm>
          <a:prstGeom prst="rect">
            <a:avLst/>
          </a:prstGeom>
          <a:noFill/>
        </p:spPr>
      </p:pic>
      <p:pic>
        <p:nvPicPr>
          <p:cNvPr id="29711" name="Picture 15" descr="f70723f905b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8" y="1052513"/>
            <a:ext cx="2955925" cy="3314700"/>
          </a:xfrm>
          <a:prstGeom prst="rect">
            <a:avLst/>
          </a:prstGeom>
          <a:noFill/>
        </p:spPr>
      </p:pic>
      <p:pic>
        <p:nvPicPr>
          <p:cNvPr id="29712" name="Picture 16" descr="f0395b24843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3575" y="2205038"/>
            <a:ext cx="2438400" cy="2216150"/>
          </a:xfrm>
          <a:prstGeom prst="rect">
            <a:avLst/>
          </a:prstGeom>
          <a:noFill/>
        </p:spPr>
      </p:pic>
      <p:pic>
        <p:nvPicPr>
          <p:cNvPr id="29713" name="Picture 17" descr="7dbf222e73a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5600" y="3789363"/>
            <a:ext cx="1704975" cy="184467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orashar12"/>
          <p:cNvPicPr>
            <a:picLocks noChangeAspect="1" noChangeArrowheads="1"/>
          </p:cNvPicPr>
          <p:nvPr/>
        </p:nvPicPr>
        <p:blipFill>
          <a:blip r:embed="rId2" cstate="print"/>
          <a:srcRect b="5212"/>
          <a:stretch>
            <a:fillRect/>
          </a:stretch>
        </p:blipFill>
        <p:spPr bwMode="auto">
          <a:xfrm>
            <a:off x="0" y="65088"/>
            <a:ext cx="9144000" cy="6792912"/>
          </a:xfrm>
          <a:prstGeom prst="rect">
            <a:avLst/>
          </a:prstGeom>
          <a:noFill/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95288" y="188913"/>
            <a:ext cx="8424862" cy="863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755650" y="333375"/>
            <a:ext cx="71612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i="1">
                <a:solidFill>
                  <a:srgbClr val="FF0066"/>
                </a:solidFill>
              </a:rPr>
              <a:t>Продукты животного происхождения</a:t>
            </a:r>
          </a:p>
        </p:txBody>
      </p:sp>
      <p:pic>
        <p:nvPicPr>
          <p:cNvPr id="30726" name="Picture 6" descr="verbl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4471988"/>
            <a:ext cx="2376488" cy="2211387"/>
          </a:xfrm>
          <a:prstGeom prst="rect">
            <a:avLst/>
          </a:prstGeom>
          <a:noFill/>
        </p:spPr>
      </p:pic>
      <p:pic>
        <p:nvPicPr>
          <p:cNvPr id="30727" name="Picture 7" descr="korova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581525"/>
            <a:ext cx="2592387" cy="2065338"/>
          </a:xfrm>
          <a:prstGeom prst="rect">
            <a:avLst/>
          </a:prstGeom>
          <a:noFill/>
        </p:spPr>
      </p:pic>
      <p:pic>
        <p:nvPicPr>
          <p:cNvPr id="30728" name="Picture 8" descr="jajtsa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8038" y="5086350"/>
            <a:ext cx="2233612" cy="1771650"/>
          </a:xfrm>
          <a:prstGeom prst="rect">
            <a:avLst/>
          </a:prstGeom>
          <a:noFill/>
        </p:spPr>
      </p:pic>
      <p:pic>
        <p:nvPicPr>
          <p:cNvPr id="30730" name="Picture 10" descr="Безимецып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063" y="4813300"/>
            <a:ext cx="1533525" cy="2044700"/>
          </a:xfrm>
          <a:prstGeom prst="rect">
            <a:avLst/>
          </a:prstGeom>
          <a:noFill/>
        </p:spPr>
      </p:pic>
      <p:pic>
        <p:nvPicPr>
          <p:cNvPr id="30731" name="Picture 11" descr="йогур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2708275"/>
            <a:ext cx="1800225" cy="1787525"/>
          </a:xfrm>
          <a:prstGeom prst="rect">
            <a:avLst/>
          </a:prstGeom>
          <a:noFill/>
        </p:spPr>
      </p:pic>
      <p:pic>
        <p:nvPicPr>
          <p:cNvPr id="30732" name="Picture 12" descr="ТВОРОГ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9563" y="1341438"/>
            <a:ext cx="2232025" cy="1820862"/>
          </a:xfrm>
          <a:prstGeom prst="rect">
            <a:avLst/>
          </a:prstGeom>
          <a:noFill/>
        </p:spPr>
      </p:pic>
      <p:pic>
        <p:nvPicPr>
          <p:cNvPr id="30733" name="Picture 13" descr="рак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5600" y="2565400"/>
            <a:ext cx="3240088" cy="2432050"/>
          </a:xfrm>
          <a:prstGeom prst="rect">
            <a:avLst/>
          </a:prstGeom>
          <a:noFill/>
        </p:spPr>
      </p:pic>
      <p:pic>
        <p:nvPicPr>
          <p:cNvPr id="30734" name="Picture 14" descr="мясо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2500" y="3141663"/>
            <a:ext cx="2879725" cy="2160587"/>
          </a:xfrm>
          <a:prstGeom prst="rect">
            <a:avLst/>
          </a:prstGeom>
          <a:noFill/>
        </p:spPr>
      </p:pic>
      <p:pic>
        <p:nvPicPr>
          <p:cNvPr id="30735" name="Picture 15" descr="гусь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11413" y="5311775"/>
            <a:ext cx="1249362" cy="1546225"/>
          </a:xfrm>
          <a:prstGeom prst="rect">
            <a:avLst/>
          </a:prstGeom>
          <a:noFill/>
        </p:spPr>
      </p:pic>
      <p:pic>
        <p:nvPicPr>
          <p:cNvPr id="30736" name="Picture 16" descr="aaf654078dc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76375" y="2276475"/>
            <a:ext cx="2520950" cy="2330450"/>
          </a:xfrm>
          <a:prstGeom prst="rect">
            <a:avLst/>
          </a:prstGeom>
          <a:noFill/>
        </p:spPr>
      </p:pic>
      <p:pic>
        <p:nvPicPr>
          <p:cNvPr id="30737" name="Picture 17" descr="5636fa0efe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19475" y="1052513"/>
            <a:ext cx="3311525" cy="2085975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orashar12"/>
          <p:cNvPicPr>
            <a:picLocks noChangeAspect="1" noChangeArrowheads="1"/>
          </p:cNvPicPr>
          <p:nvPr/>
        </p:nvPicPr>
        <p:blipFill>
          <a:blip r:embed="rId2" cstate="print"/>
          <a:srcRect b="5212"/>
          <a:stretch>
            <a:fillRect/>
          </a:stretch>
        </p:blipFill>
        <p:spPr bwMode="auto">
          <a:xfrm>
            <a:off x="0" y="0"/>
            <a:ext cx="9144000" cy="6791325"/>
          </a:xfrm>
          <a:prstGeom prst="rect">
            <a:avLst/>
          </a:prstGeom>
          <a:noFill/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68313" y="4365625"/>
            <a:ext cx="8496300" cy="23034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611188" y="4508500"/>
            <a:ext cx="81565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  Организму нужны  и  небольшие количества мине-</a:t>
            </a:r>
          </a:p>
          <a:p>
            <a:r>
              <a:rPr lang="ru-RU" sz="2400" b="1">
                <a:solidFill>
                  <a:schemeClr val="accent2"/>
                </a:solidFill>
              </a:rPr>
              <a:t>ральных солей – например, кальция, для роста здоровья костей и зубов. Много кальция в молоке.</a:t>
            </a:r>
          </a:p>
          <a:p>
            <a:r>
              <a:rPr lang="ru-RU" sz="2400" b="1">
                <a:solidFill>
                  <a:schemeClr val="accent2"/>
                </a:solidFill>
              </a:rPr>
              <a:t>Вдобавок, оно богато водой, жирами, белками и</a:t>
            </a:r>
          </a:p>
          <a:p>
            <a:r>
              <a:rPr lang="ru-RU" sz="2400" b="1">
                <a:solidFill>
                  <a:schemeClr val="accent2"/>
                </a:solidFill>
              </a:rPr>
              <a:t>витаминами.</a:t>
            </a:r>
          </a:p>
        </p:txBody>
      </p:sp>
      <p:pic>
        <p:nvPicPr>
          <p:cNvPr id="27656" name="Picture 8" descr="c201ea267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60350"/>
            <a:ext cx="3960812" cy="3960813"/>
          </a:xfrm>
          <a:prstGeom prst="rect">
            <a:avLst/>
          </a:prstGeom>
          <a:noFill/>
        </p:spPr>
      </p:pic>
      <p:pic>
        <p:nvPicPr>
          <p:cNvPr id="27659" name="Picture 11" descr="Безимемо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3550" y="0"/>
            <a:ext cx="2330450" cy="3344863"/>
          </a:xfrm>
          <a:prstGeom prst="rect">
            <a:avLst/>
          </a:prstGeom>
          <a:noFill/>
        </p:spPr>
      </p:pic>
      <p:pic>
        <p:nvPicPr>
          <p:cNvPr id="27660" name="Picture 12" descr="молочк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333375"/>
            <a:ext cx="1633537" cy="350043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eda20"/>
          <p:cNvPicPr>
            <a:picLocks noChangeAspect="1" noChangeArrowheads="1"/>
          </p:cNvPicPr>
          <p:nvPr/>
        </p:nvPicPr>
        <p:blipFill>
          <a:blip r:embed="rId2" cstate="print"/>
          <a:srcRect r="1889" b="27882"/>
          <a:stretch>
            <a:fillRect/>
          </a:stretch>
        </p:blipFill>
        <p:spPr bwMode="auto">
          <a:xfrm>
            <a:off x="0" y="0"/>
            <a:ext cx="9144000" cy="6835775"/>
          </a:xfrm>
          <a:prstGeom prst="rect">
            <a:avLst/>
          </a:prstGeom>
          <a:noFill/>
        </p:spPr>
      </p:pic>
      <p:sp>
        <p:nvSpPr>
          <p:cNvPr id="16389" name="Oval 5"/>
          <p:cNvSpPr>
            <a:spLocks noChangeArrowheads="1"/>
          </p:cNvSpPr>
          <p:nvPr/>
        </p:nvSpPr>
        <p:spPr bwMode="auto">
          <a:xfrm>
            <a:off x="2195513" y="260350"/>
            <a:ext cx="5329237" cy="288131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0" name="WordArt 6"/>
          <p:cNvSpPr>
            <a:spLocks noChangeArrowheads="1" noChangeShapeType="1" noTextEdit="1"/>
          </p:cNvSpPr>
          <p:nvPr/>
        </p:nvSpPr>
        <p:spPr bwMode="auto">
          <a:xfrm>
            <a:off x="2916238" y="1196975"/>
            <a:ext cx="4103687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cs typeface="Arial"/>
              </a:rPr>
              <a:t>витамины</a:t>
            </a:r>
          </a:p>
        </p:txBody>
      </p:sp>
      <p:sp>
        <p:nvSpPr>
          <p:cNvPr id="16391" name="Oval 7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827088" y="5229225"/>
            <a:ext cx="1439862" cy="1346200"/>
          </a:xfrm>
          <a:prstGeom prst="ellipse">
            <a:avLst/>
          </a:prstGeom>
          <a:solidFill>
            <a:srgbClr val="80008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2" name="Oval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211638" y="3500438"/>
            <a:ext cx="1368425" cy="1203325"/>
          </a:xfrm>
          <a:prstGeom prst="ellipse">
            <a:avLst/>
          </a:prstGeom>
          <a:solidFill>
            <a:srgbClr val="99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3" name="Oval 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451725" y="2565400"/>
            <a:ext cx="1346200" cy="134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4" name="Oval 10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308850" y="5229225"/>
            <a:ext cx="1439863" cy="1347788"/>
          </a:xfrm>
          <a:prstGeom prst="ellipse">
            <a:avLst/>
          </a:pr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5" name="Oval 1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68313" y="2565400"/>
            <a:ext cx="1439862" cy="12731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396" name="WordArt 12">
            <a:hlinkClick r:id="rId7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900113" y="2997200"/>
            <a:ext cx="503237" cy="531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А</a:t>
            </a:r>
          </a:p>
        </p:txBody>
      </p:sp>
      <p:sp>
        <p:nvSpPr>
          <p:cNvPr id="16397" name="WordArt 13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885113" y="5589588"/>
            <a:ext cx="431800" cy="5318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D</a:t>
            </a:r>
            <a:endParaRPr lang="ru-RU" sz="44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16398" name="WordArt 14">
            <a:hlinkClick r:id="rId5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7812088" y="2997200"/>
            <a:ext cx="576262" cy="60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Е</a:t>
            </a:r>
          </a:p>
        </p:txBody>
      </p:sp>
      <p:sp>
        <p:nvSpPr>
          <p:cNvPr id="16399" name="WordArt 15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4643438" y="3789363"/>
            <a:ext cx="5048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</a:t>
            </a:r>
          </a:p>
        </p:txBody>
      </p:sp>
      <p:sp>
        <p:nvSpPr>
          <p:cNvPr id="16400" name="WordArt 16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331913" y="5589588"/>
            <a:ext cx="576262" cy="60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</a:t>
            </a:r>
          </a:p>
        </p:txBody>
      </p:sp>
      <p:sp>
        <p:nvSpPr>
          <p:cNvPr id="16401" name="Oval 17"/>
          <p:cNvSpPr>
            <a:spLocks noChangeArrowheads="1"/>
          </p:cNvSpPr>
          <p:nvPr/>
        </p:nvSpPr>
        <p:spPr bwMode="auto">
          <a:xfrm>
            <a:off x="3132138" y="5084763"/>
            <a:ext cx="3744912" cy="1584325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6403" name="Text Box 19"/>
          <p:cNvSpPr txBox="1">
            <a:spLocks noChangeArrowheads="1"/>
          </p:cNvSpPr>
          <p:nvPr/>
        </p:nvSpPr>
        <p:spPr bwMode="auto">
          <a:xfrm>
            <a:off x="3203575" y="5589588"/>
            <a:ext cx="36115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66"/>
                </a:solidFill>
              </a:rPr>
              <a:t>Нажми на витамин!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apple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13" name="Oval 5"/>
          <p:cNvSpPr>
            <a:spLocks noChangeArrowheads="1"/>
          </p:cNvSpPr>
          <p:nvPr/>
        </p:nvSpPr>
        <p:spPr bwMode="auto">
          <a:xfrm>
            <a:off x="1258888" y="260350"/>
            <a:ext cx="6769100" cy="14398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414" name="WordArt 6"/>
          <p:cNvSpPr>
            <a:spLocks noChangeArrowheads="1" noChangeShapeType="1" noTextEdit="1"/>
          </p:cNvSpPr>
          <p:nvPr/>
        </p:nvSpPr>
        <p:spPr bwMode="auto">
          <a:xfrm>
            <a:off x="2987675" y="476250"/>
            <a:ext cx="3455988" cy="892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4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Витамин  - А </a:t>
            </a:r>
          </a:p>
        </p:txBody>
      </p:sp>
      <p:pic>
        <p:nvPicPr>
          <p:cNvPr id="17416" name="Picture 8" descr="яйцо разр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724400"/>
            <a:ext cx="3128963" cy="1930400"/>
          </a:xfrm>
          <a:prstGeom prst="rect">
            <a:avLst/>
          </a:prstGeom>
          <a:noFill/>
        </p:spPr>
      </p:pic>
      <p:pic>
        <p:nvPicPr>
          <p:cNvPr id="17417" name="Picture 9" descr="mork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456113"/>
            <a:ext cx="3673475" cy="2401887"/>
          </a:xfrm>
          <a:prstGeom prst="rect">
            <a:avLst/>
          </a:prstGeom>
          <a:noFill/>
        </p:spPr>
      </p:pic>
      <p:pic>
        <p:nvPicPr>
          <p:cNvPr id="17418" name="Picture 10" descr="молок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1463" y="1844675"/>
            <a:ext cx="1863725" cy="2651125"/>
          </a:xfrm>
          <a:prstGeom prst="rect">
            <a:avLst/>
          </a:prstGeom>
          <a:noFill/>
        </p:spPr>
      </p:pic>
      <p:pic>
        <p:nvPicPr>
          <p:cNvPr id="17419" name="Picture 11" descr="eda0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8400" y="4292600"/>
            <a:ext cx="2162175" cy="2392363"/>
          </a:xfrm>
          <a:prstGeom prst="rect">
            <a:avLst/>
          </a:prstGeom>
          <a:noFill/>
        </p:spPr>
      </p:pic>
      <p:pic>
        <p:nvPicPr>
          <p:cNvPr id="17420" name="Picture 12" descr="салат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1989138"/>
            <a:ext cx="2952750" cy="2620962"/>
          </a:xfrm>
          <a:prstGeom prst="rect">
            <a:avLst/>
          </a:prstGeom>
          <a:noFill/>
        </p:spPr>
      </p:pic>
      <p:pic>
        <p:nvPicPr>
          <p:cNvPr id="17421" name="Picture 13" descr="a2f37f6a334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4300" y="1989138"/>
            <a:ext cx="2590800" cy="2090737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245</Words>
  <Application>Microsoft Office PowerPoint</Application>
  <PresentationFormat>Экран (4:3)</PresentationFormat>
  <Paragraphs>48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Arial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Берюхова</dc:creator>
  <cp:lastModifiedBy>Admin</cp:lastModifiedBy>
  <cp:revision>31</cp:revision>
  <dcterms:created xsi:type="dcterms:W3CDTF">2008-03-26T17:05:51Z</dcterms:created>
  <dcterms:modified xsi:type="dcterms:W3CDTF">2015-01-06T09:36:59Z</dcterms:modified>
</cp:coreProperties>
</file>