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56" r:id="rId17"/>
    <p:sldId id="257" r:id="rId18"/>
    <p:sldId id="272" r:id="rId19"/>
    <p:sldId id="275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75DCF1"/>
    <a:srgbClr val="CC0000"/>
    <a:srgbClr val="003300"/>
    <a:srgbClr val="000066"/>
    <a:srgbClr val="CC00CC"/>
    <a:srgbClr val="FF0066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E30C00D-D67E-4325-ADAB-A5E70620BA98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4D62255-1D1D-4C78-A2C9-651EAE499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FB3CB8A-0EEC-4FEC-89BC-F9314F7641C6}" type="slidenum">
              <a:rPr lang="ru-RU" smtClean="0"/>
              <a:pPr eaLnBrk="1" hangingPunct="1"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5326D-319A-4A09-AE56-59E6443BD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3B9A4-DBE8-43C9-93C3-44E01D1C1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770DD-7816-4349-AEBE-96B936CEF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766D1-6921-4D66-B2FC-B5F9B687D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DFDDF-5205-4F07-95E5-2BA31A5AB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4D2EC-FCE9-4B60-83F9-4141C94EA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81D93-E90D-47D0-9F0B-A3DA2FDE6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7D244-3F42-4DCF-806D-F66B23551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DE404-995C-4865-90EA-15B045D99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9380E-BC23-41FE-9F45-6A2B3E3F4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7E306-0072-4F4F-9811-F9DA6DF2D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8F6864F-0F3E-4A6C-A37D-E94B71529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1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9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7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slide" Target="slide2.xml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slide" Target="slide2.xml"/><Relationship Id="rId5" Type="http://schemas.openxmlformats.org/officeDocument/2006/relationships/image" Target="../media/image40.png"/><Relationship Id="rId10" Type="http://schemas.openxmlformats.org/officeDocument/2006/relationships/image" Target="../media/image15.jpe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5.png"/><Relationship Id="rId7" Type="http://schemas.openxmlformats.org/officeDocument/2006/relationships/image" Target="../media/image4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image" Target="../media/image2.jpeg"/><Relationship Id="rId16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19" Type="http://schemas.openxmlformats.org/officeDocument/2006/relationships/image" Target="../media/image3.jpeg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2krota.ru/uploads/posts/2011-03/thumbs/1300617571_1285534154_funny-cocks_02.jpg" TargetMode="External"/><Relationship Id="rId13" Type="http://schemas.openxmlformats.org/officeDocument/2006/relationships/hyperlink" Target="http://lol54.ru/uploads/posts/2012-02/thumbs/1330431501_068.jpg" TargetMode="External"/><Relationship Id="rId18" Type="http://schemas.openxmlformats.org/officeDocument/2006/relationships/hyperlink" Target="http://openclipart.org/image/800px/svg_to_png/12751/Anonymous_emperor_penguin.png" TargetMode="External"/><Relationship Id="rId3" Type="http://schemas.openxmlformats.org/officeDocument/2006/relationships/hyperlink" Target="http://lib2.podelise.ru/tw_files2/urls_11/8/d-7707/img0.jpg" TargetMode="External"/><Relationship Id="rId21" Type="http://schemas.openxmlformats.org/officeDocument/2006/relationships/hyperlink" Target="http://im7-tub-ru.yandex.net/i?id=130546429-45-72&amp;n=21" TargetMode="External"/><Relationship Id="rId7" Type="http://schemas.openxmlformats.org/officeDocument/2006/relationships/hyperlink" Target="http://www.abc-color.com/image/coloring/birds/001/lastivka/lastivka-picture-color.png" TargetMode="External"/><Relationship Id="rId12" Type="http://schemas.openxmlformats.org/officeDocument/2006/relationships/hyperlink" Target="http://img-fotki.yandex.ru/get/6420/50543732.182/0_8274d_f152b5c5_XL" TargetMode="External"/><Relationship Id="rId17" Type="http://schemas.openxmlformats.org/officeDocument/2006/relationships/hyperlink" Target="http://www.junglewalk.com/animal-pictures/503/BT/Ostrich-10050.jpg" TargetMode="External"/><Relationship Id="rId2" Type="http://schemas.openxmlformats.org/officeDocument/2006/relationships/hyperlink" Target="http://everest-press.ru/content/12.jpg" TargetMode="External"/><Relationship Id="rId16" Type="http://schemas.openxmlformats.org/officeDocument/2006/relationships/hyperlink" Target="http://savepic.ru/1148239m.gif" TargetMode="External"/><Relationship Id="rId20" Type="http://schemas.openxmlformats.org/officeDocument/2006/relationships/hyperlink" Target="http://www.avianenrichment.com/news/news14_files_files/image00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0.liveinternet.ru/images/attach/c/5/87/10/87010792_large_Lebedi_na_prozr_fone__5_.png" TargetMode="External"/><Relationship Id="rId11" Type="http://schemas.openxmlformats.org/officeDocument/2006/relationships/hyperlink" Target="http://i046.radikal.ru/1102/ea/4593a5d297e8.jpg" TargetMode="External"/><Relationship Id="rId5" Type="http://schemas.openxmlformats.org/officeDocument/2006/relationships/hyperlink" Target="http://www.gazeta.ee/wp-content/uploads/2011/04/Rook_-_Corvus_frugilegus_4764459501.jpg" TargetMode="External"/><Relationship Id="rId15" Type="http://schemas.openxmlformats.org/officeDocument/2006/relationships/hyperlink" Target="http://www.beesona.ru/upload/565/011c3d4ec047bcd1786f02ec20948b01.jpg" TargetMode="External"/><Relationship Id="rId23" Type="http://schemas.openxmlformats.org/officeDocument/2006/relationships/hyperlink" Target="http://stat21.privet.ru/lr/0c23070b0090e107f0b7f6f584f978f5" TargetMode="External"/><Relationship Id="rId10" Type="http://schemas.openxmlformats.org/officeDocument/2006/relationships/hyperlink" Target="http://nature.doublea.ru/pix/vorobey106.jpg" TargetMode="External"/><Relationship Id="rId19" Type="http://schemas.openxmlformats.org/officeDocument/2006/relationships/hyperlink" Target="http://dront.ru/images/dront-2.jpg" TargetMode="External"/><Relationship Id="rId4" Type="http://schemas.openxmlformats.org/officeDocument/2006/relationships/hyperlink" Target="http://www.zoovet.ru/pet/5905.jpg" TargetMode="External"/><Relationship Id="rId9" Type="http://schemas.openxmlformats.org/officeDocument/2006/relationships/hyperlink" Target="http://bvi.rusf.ru/taksa/i0018/0018764b.jpg" TargetMode="External"/><Relationship Id="rId14" Type="http://schemas.openxmlformats.org/officeDocument/2006/relationships/hyperlink" Target="http://stat17.privet.ru/lr/0932d9170b0a3f34046e6a4fcac6df40" TargetMode="External"/><Relationship Id="rId22" Type="http://schemas.openxmlformats.org/officeDocument/2006/relationships/hyperlink" Target="http://www.zoopage.ru/foto/second/326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350"/>
            <a:ext cx="9324975" cy="729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0"/>
            <a:ext cx="341471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Мир птиц</a:t>
            </a: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755650" y="1196975"/>
            <a:ext cx="422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0066"/>
                </a:solidFill>
              </a:rPr>
              <a:t>Игра « Самый умный»</a:t>
            </a:r>
          </a:p>
        </p:txBody>
      </p:sp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271463" y="6092825"/>
            <a:ext cx="771525" cy="6651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Управляющая кнопка: далее 1">
            <a:hlinkClick r:id="rId4" action="ppaction://hlinksldjump" highlightClick="1"/>
          </p:cNvPr>
          <p:cNvSpPr/>
          <p:nvPr/>
        </p:nvSpPr>
        <p:spPr>
          <a:xfrm>
            <a:off x="8243888" y="6092825"/>
            <a:ext cx="811212" cy="6477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8475" y="482600"/>
            <a:ext cx="200025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Балла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70050" y="482600"/>
            <a:ext cx="51847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Птицы в сказках</a:t>
            </a: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107950" y="6126163"/>
            <a:ext cx="720725" cy="571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1100138" y="2349500"/>
            <a:ext cx="7078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Какая птица обиделась на лису и за что?</a:t>
            </a:r>
          </a:p>
        </p:txBody>
      </p:sp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163" y="179388"/>
            <a:ext cx="1408112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3573463"/>
            <a:ext cx="2376487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3" y="219075"/>
            <a:ext cx="109855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768405" y="352920"/>
            <a:ext cx="3711208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 ответ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48488" y="409575"/>
            <a:ext cx="1744662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Балл</a:t>
            </a:r>
          </a:p>
        </p:txBody>
      </p:sp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2794000" y="2106613"/>
            <a:ext cx="5087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Для чего дятел барабанит?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900113" y="2852738"/>
            <a:ext cx="2354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1. Клюв чистит.</a:t>
            </a: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900113" y="3486150"/>
            <a:ext cx="4248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2. Кому-то, что-то сообщает.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903288" y="4125913"/>
            <a:ext cx="3743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3. Музыкой увлекается.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28"/>
          <a:stretch/>
        </p:blipFill>
        <p:spPr>
          <a:xfrm>
            <a:off x="6948264" y="5483738"/>
            <a:ext cx="1204887" cy="1137071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5611813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63863" y="5621338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Управляющая кнопка: назад 11">
            <a:hlinkClick r:id="rId7" action="ppaction://hlinksldjump" highlightClick="1"/>
          </p:cNvPr>
          <p:cNvSpPr/>
          <p:nvPr/>
        </p:nvSpPr>
        <p:spPr>
          <a:xfrm>
            <a:off x="107950" y="6126163"/>
            <a:ext cx="720725" cy="571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8.32562E-7 C 0.01285 -0.00578 0.025 -0.01041 0.03837 -0.01272 C 0.04114 -0.01388 0.04427 -0.01411 0.04653 -0.01642 C 0.04844 -0.01827 0.05 -0.02058 0.05208 -0.02197 C 0.05833 -0.02613 0.06632 -0.02636 0.07257 -0.03099 C 0.07361 -0.03168 0.0875 -0.04186 0.08906 -0.04371 C 0.09618 -0.05157 0.08958 -0.04764 0.09722 -0.05111 C 0.10087 -0.05481 0.10417 -0.0592 0.10816 -0.06198 C 0.11406 -0.06591 0.12153 -0.07031 0.12604 -0.07655 C 0.13125 -0.08372 0.13455 -0.08696 0.14114 -0.09112 C 0.14253 -0.09297 0.14358 -0.09505 0.14514 -0.09667 C 0.14774 -0.09945 0.15104 -0.10083 0.15347 -0.10407 C 0.15764 -0.10962 0.16233 -0.11425 0.1658 -0.12049 C 0.1684 -0.12512 0.17049 -0.12951 0.17396 -0.13321 C 0.17847 -0.13784 0.19514 -0.15564 0.19861 -0.15703 C 0.2033 -0.15888 0.20347 -0.15842 0.20816 -0.16235 C 0.21458 -0.16744 0.22187 -0.17761 0.22882 -0.18062 C 0.2342 -0.18779 0.23993 -0.19357 0.24514 -0.20074 C 0.24826 -0.21346 0.25694 -0.21947 0.26163 -0.23173 C 0.26701 -0.24607 0.27135 -0.26249 0.27812 -0.27544 C 0.28003 -0.28515 0.28368 -0.2951 0.28489 -0.30481 C 0.28628 -0.31637 0.28854 -0.32678 0.29184 -0.33765 C 0.29288 -0.34505 0.29392 -0.35222 0.29583 -0.35939 C 0.29531 -0.37026 0.29531 -0.38136 0.29444 -0.39223 C 0.29358 -0.40495 0.27604 -0.41258 0.2684 -0.41605 C 0.25555 -0.42808 0.27465 -0.41119 0.25885 -0.4216 C 0.2559 -0.42345 0.25364 -0.42692 0.25069 -0.42877 C 0.24375 -0.4334 0.23646 -0.43594 0.22882 -0.43802 C 0.22378 -0.44126 0.21892 -0.44288 0.21371 -0.44519 C 0.1276 -0.44403 0.10434 -0.44403 0.04114 -0.43617 C 0.0316 -0.43201 0.02396 -0.43062 0.01371 -0.43062 " pathEditMode="relative" ptsTypes="ffffffffffffffffffffffffffffffA">
                                      <p:cBhvr>
                                        <p:cTn id="6" dur="3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008E-6 C 0.00035 -0.00671 0.00052 -0.01341 0.00122 -0.02012 C 0.00191 -0.02636 0.00399 -0.03839 0.00399 -0.03839 C 0.00486 -0.0518 0.00625 -0.06221 0.00816 -0.07493 C 0.01111 -0.11772 0.01059 -0.10083 0.00816 -0.17345 C 0.00799 -0.17993 0.00451 -0.18756 0.0026 -0.19334 C -0.00243 -0.2086 -0.00799 -0.22364 -0.0125 -0.23913 C -0.01979 -0.26411 -0.03108 -0.29417 -0.0467 -0.31198 C -0.05451 -0.32077 -0.06545 -0.32609 -0.07274 -0.3358 C -0.07552 -0.3395 -0.07865 -0.34251 -0.0809 -0.34667 C -0.08229 -0.34921 -0.08351 -0.35176 -0.08507 -0.35407 C -0.09028 -0.36101 -0.09826 -0.36494 -0.10417 -0.37049 C -0.11198 -0.37789 -0.11892 -0.38575 -0.12743 -0.39223 C -0.13507 -0.39801 -0.13715 -0.40495 -0.1467 -0.40888 C -0.16215 -0.41536 -0.17847 -0.42044 -0.19462 -0.42345 C -0.2276 -0.42183 -0.22448 -0.42438 -0.24392 -0.4179 C -0.24531 -0.41674 -0.24653 -0.41512 -0.24809 -0.4142 C -0.24931 -0.41327 -0.25087 -0.41327 -0.25208 -0.41235 C -0.25937 -0.40611 -0.26545 -0.39662 -0.27274 -0.39061 C -0.27639 -0.38275 -0.28194 -0.37743 -0.28507 -0.36864 C -0.28785 -0.36101 -0.2901 -0.35638 -0.29462 -0.35037 C -0.29618 -0.34389 -0.29705 -0.34343 -0.29462 -0.34667 " pathEditMode="relative" ptsTypes="fffffffffffffffffffff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50601E-6 C 0.0092 -0.00416 0.00295 -0.00046 0.01511 -0.01642 C 0.0165 -0.01827 0.01788 -0.01989 0.01927 -0.02174 C 0.02066 -0.02359 0.02344 -0.02729 0.02344 -0.02729 C 0.02587 -0.03423 0.02952 -0.04024 0.0316 -0.04741 C 0.03368 -0.05458 0.03525 -0.06082 0.03837 -0.06753 C 0.04028 -0.08418 0.03872 -0.07609 0.04254 -0.09112 C 0.04306 -0.09297 0.04393 -0.09667 0.04393 -0.09667 C 0.04341 -0.10939 0.04375 -0.12234 0.04254 -0.13506 C 0.04184 -0.14292 0.03716 -0.1494 0.03299 -0.15495 C 0.01736 -0.17599 0.01493 -0.17738 -0.00399 -0.18964 C -0.01805 -0.20837 0.00035 -0.18571 -0.01232 -0.19704 C -0.01389 -0.19843 -0.01475 -0.2012 -0.01632 -0.20259 C -0.01753 -0.20375 -0.01909 -0.20352 -0.02048 -0.20421 C -0.02743 -0.20814 -0.0335 -0.21138 -0.04097 -0.21346 C -0.0559 -0.2234 -0.071 -0.22942 -0.08767 -0.23173 C -0.10208 -0.23844 -0.09028 -0.23358 -0.12465 -0.23358 " pathEditMode="relative" ptsTypes="ffffffffffffffff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2517" y="307039"/>
            <a:ext cx="37112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 ответ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48488" y="195263"/>
            <a:ext cx="20002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ru-RU" sz="36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Балла</a:t>
            </a:r>
          </a:p>
        </p:txBody>
      </p:sp>
      <p:pic>
        <p:nvPicPr>
          <p:cNvPr id="13316" name="Picture 9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98438"/>
            <a:ext cx="1100138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2241550" y="1484313"/>
            <a:ext cx="5381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Какие птицы самые быстрокрылые?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87450" y="2565400"/>
            <a:ext cx="37385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1. Стрижи и ласточки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68413" y="3284538"/>
            <a:ext cx="3663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2 Соколы и ястребы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68413" y="4076700"/>
            <a:ext cx="2679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3. Утки и чайки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5157788"/>
            <a:ext cx="8667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663" y="5157788"/>
            <a:ext cx="86518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593" y="4920097"/>
            <a:ext cx="1102432" cy="1102432"/>
          </a:xfrm>
          <a:prstGeom prst="ellipse">
            <a:avLst/>
          </a:prstGeom>
        </p:spPr>
      </p:pic>
      <p:sp>
        <p:nvSpPr>
          <p:cNvPr id="12" name="Управляющая кнопка: назад 11">
            <a:hlinkClick r:id="rId7" action="ppaction://hlinksldjump" highlightClick="1"/>
          </p:cNvPr>
          <p:cNvSpPr/>
          <p:nvPr/>
        </p:nvSpPr>
        <p:spPr>
          <a:xfrm>
            <a:off x="107950" y="6126163"/>
            <a:ext cx="720725" cy="571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2.98797E-6 C -0.00138 -0.00023 -0.00885 -0.00162 -0.01093 -0.00347 C -0.02083 -0.01226 -0.00902 -0.00694 -0.02048 -0.01087 C -0.02447 -0.01619 -0.02881 -0.02012 -0.03281 -0.02544 C -0.03489 -0.03353 -0.04184 -0.04857 -0.04652 -0.05458 C -0.04895 -0.06082 -0.0526 -0.06661 -0.05468 -0.07285 C -0.06076 -0.09135 -0.05434 -0.07748 -0.06024 -0.08927 C -0.06215 -0.09945 -0.06527 -0.11147 -0.06979 -0.12026 C -0.07222 -0.13668 -0.07413 -0.1531 -0.07673 -0.16952 C -0.07621 -0.17877 -0.07656 -0.18802 -0.07534 -0.19704 C -0.07395 -0.20837 -0.05989 -0.21161 -0.05329 -0.21346 C -0.02986 -0.20884 -0.00989 -0.20606 0.01372 -0.20606 " pathEditMode="relative" ptsTypes="fffffffffffA">
                                      <p:cBhvr>
                                        <p:cTn id="6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41443E-6 C -0.01388 -0.0037 -0.03003 -0.01526 -0.04114 -0.02729 C -0.0427 -0.02891 -0.04409 -0.03076 -0.04531 -0.03284 C -0.04635 -0.03446 -0.04687 -0.037 -0.04826 -0.03839 C -0.04913 -0.03955 -0.05086 -0.03932 -0.05208 -0.04024 C -0.05885 -0.04463 -0.06423 -0.05157 -0.07135 -0.05481 C -0.09583 -0.08002 -0.12152 -0.10106 -0.14809 -0.12234 C -0.15382 -0.13414 -0.14704 -0.12257 -0.15486 -0.12951 C -0.15972 -0.13367 -0.16354 -0.13992 -0.16857 -0.14408 C -0.17135 -0.15541 -0.16892 -0.14824 -0.17951 -0.16235 C -0.1809 -0.1642 -0.18368 -0.1679 -0.18368 -0.1679 C -0.18784 -0.17946 -0.19444 -0.18918 -0.19861 -0.20074 C -0.20243 -0.21161 -0.19722 -0.20074 -0.20138 -0.21346 C -0.20694 -0.23057 -0.21041 -0.24399 -0.21927 -0.25902 C -0.22343 -0.2759 -0.23559 -0.28608 -0.23975 -0.30296 C -0.23923 -0.30897 -0.24253 -0.31869 -0.23836 -0.32123 C -0.21788 -0.33349 -0.21857 -0.31753 -0.20555 -0.31753 " pathEditMode="relative" ptsTypes="ffffffffffffffffA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58 0.00786 C 0.07743 0.00578 0.08871 -0.00255 0.10156 -0.00671 C 0.11579 -0.01133 0.13072 -0.01203 0.14531 -0.01411 C 0.15225 -0.01642 0.15902 -0.01804 0.16597 -0.01966 C 0.17604 -0.02429 0.18715 -0.02637 0.19739 -0.03053 C 0.20312 -0.03284 0.20816 -0.03724 0.21388 -0.03955 C 0.21527 -0.04071 0.21649 -0.04256 0.21805 -0.04325 C 0.22152 -0.04487 0.22899 -0.04695 0.22899 -0.04695 C 0.23402 -0.05204 0.2368 -0.05366 0.2427 -0.05597 C 0.24409 -0.05713 0.24531 -0.05874 0.2467 -0.05967 C 0.24809 -0.06059 0.24965 -0.06036 0.25086 -0.06152 C 0.25243 -0.06291 0.25347 -0.06545 0.25503 -0.06707 C 0.26545 -0.07817 0.2776 -0.08881 0.28923 -0.09806 C 0.29461 -0.10777 0.30104 -0.1161 0.30972 -0.12003 C 0.32066 -0.13437 0.31579 -0.12928 0.32343 -0.13645 C 0.32968 -0.15287 0.32222 -0.13622 0.33038 -0.14732 C 0.33229 -0.14986 0.33437 -0.15726 0.33576 -0.16004 C 0.33836 -0.16513 0.34218 -0.16906 0.34409 -0.17461 C 0.34652 -0.18155 0.34757 -0.18825 0.35086 -0.19473 C 0.35173 -0.20028 0.3526 -0.20583 0.35364 -0.21115 C 0.35434 -0.21485 0.35555 -0.21855 0.35642 -0.22225 C 0.35677 -0.2241 0.35763 -0.22757 0.35763 -0.22757 C 0.35729 -0.24445 0.36371 -0.28955 0.34947 -0.30782 C 0.34722 -0.32031 0.34166 -0.32794 0.33437 -0.33534 C 0.33072 -0.34922 0.325 -0.34783 0.31805 -0.35708 C 0.30694 -0.37188 0.2934 -0.37211 0.27829 -0.3735 C 0.26927 -0.37651 0.26007 -0.3772 0.25086 -0.37905 C 0.20868 -0.3772 0.21632 -0.37512 0.18107 -0.3809 C 0.17257 -0.38229 0.16128 -0.38136 0.15364 -0.38645 " pathEditMode="relative" ptsTypes="ffffffffffffffffffffffffffff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096963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6875463" y="188913"/>
            <a:ext cx="200183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</a:t>
            </a:r>
            <a:r>
              <a:rPr lang="ru-RU" sz="36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Балла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16395" y="188640"/>
            <a:ext cx="37112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 ответ</a:t>
            </a:r>
          </a:p>
        </p:txBody>
      </p:sp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107950" y="6126163"/>
            <a:ext cx="720725" cy="571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2124075" y="1557338"/>
            <a:ext cx="5588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Можно ли куковать с закрытым ртом?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76375" y="2420938"/>
            <a:ext cx="3259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1. Сколько угодно.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19238" y="3213100"/>
            <a:ext cx="3500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2. Можно, но плохо.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19238" y="4149725"/>
            <a:ext cx="47212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3. Только с закрытым ртом</a:t>
            </a:r>
            <a:r>
              <a:rPr lang="ru-RU"/>
              <a:t>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663" y="5157788"/>
            <a:ext cx="86518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9950" y="5595938"/>
            <a:ext cx="8651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982" y="4926255"/>
            <a:ext cx="1102432" cy="1102432"/>
          </a:xfrm>
          <a:prstGeom prst="ellipse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947E-6 C 0.00156 -0.01087 0.00139 -0.0222 0.00399 -0.03284 C 0.00312 -0.1383 0.00139 -0.2012 0.00399 -0.29926 C 0.00417 -0.30435 0.0066 -0.30944 0.00816 -0.31383 C 0.00868 -0.31753 0.00868 -0.32123 0.00955 -0.3247 C 0.01007 -0.32678 0.01198 -0.32817 0.01232 -0.33025 C 0.0125 -0.3321 0.00816 -0.34297 0.00816 -0.34297 C 0.00642 -0.34968 0.00642 -0.35685 0.00399 -0.36309 C -0.00087 -0.37581 -0.00851 -0.38853 -0.01511 -0.39963 C -0.02274 -0.41235 -0.02413 -0.41582 -0.03438 -0.42507 C -0.03715 -0.42761 -0.04254 -0.43247 -0.04254 -0.43247 C -0.04566 -0.43848 -0.0441 -0.43617 -0.0467 -0.43964 " pathEditMode="relative" ptsTypes="fffffffffff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5717E-6 C -0.00208 -0.02359 -0.00208 -0.01526 -2.77778E-7 -0.04556 C 0.00122 -0.06406 0.00417 -0.09181 0.01094 -0.10939 C 0.01476 -0.1191 0.02066 -0.12003 0.02604 -0.12766 C 0.03542 -0.14061 0.05052 -0.13922 0.06302 -0.14223 C 0.07708 -0.1457 0.09115 -0.14871 0.10538 -0.15148 C 0.13004 -0.15032 0.14219 -0.14824 0.16441 -0.14593 C 0.17535 -0.14107 0.17813 -0.14015 0.19028 -0.13876 C 0.21007 -0.13344 0.22899 -0.1309 0.24931 -0.12951 C 0.26493 -0.12419 0.28351 -0.12419 0.3 -0.12234 C 0.33316 -0.11332 0.40122 -0.12234 0.40122 -0.12234 C 0.41684 -0.12604 0.43229 -0.12766 0.44792 -0.12951 C 0.46024 -0.13367 0.45521 -0.13159 0.46302 -0.13506 C 0.47379 -0.145 0.48872 -0.145 0.50139 -0.14778 C 0.51215 -0.15264 0.49566 -0.14547 0.51493 -0.15148 C 0.52396 -0.15426 0.52986 -0.15726 0.53958 -0.15865 C 0.54531 -0.1605 0.54826 -0.16304 0.5533 -0.16605 C 0.5559 -0.16767 0.56163 -0.16975 0.56163 -0.16975 C 0.56719 -0.17484 0.57344 -0.17831 0.57934 -0.18247 C 0.58837 -0.18871 0.57847 -0.1834 0.58767 -0.19149 C 0.59167 -0.19496 0.59722 -0.19727 0.60139 -0.20074 C 0.60938 -0.20745 0.61563 -0.216 0.62326 -0.22271 C 0.62969 -0.23497 0.63594 -0.24676 0.64236 -0.25902 C 0.6467 -0.27636 0.65747 -0.2914 0.66302 -0.30828 C 0.66597 -0.31707 0.66892 -0.32678 0.67118 -0.3358 C 0.67379 -0.34644 0.67361 -0.35222 0.67795 -0.36124 C 0.67865 -0.37211 0.68073 -0.38298 0.68073 -0.39408 C 0.68073 -0.40564 0.68108 -0.41744 0.67934 -0.42877 C 0.67865 -0.43316 0.67587 -0.43617 0.67396 -0.43987 C 0.65677 -0.47433 0.60295 -0.46092 0.58351 -0.46161 C 0.55833 -0.46994 0.52379 -0.46462 0.49861 -0.46346 C 0.47396 -0.46045 0.44931 -0.45837 0.42465 -0.45629 C 0.41528 -0.45213 0.40538 -0.45282 0.39566 -0.45074 C 0.38872 -0.44935 0.38194 -0.44635 0.37535 -0.44334 C 0.36979 -0.4408 0.36458 -0.43987 0.35868 -0.43802 C 0.35608 -0.4371 0.35069 -0.43432 0.35069 -0.43432 C 0.34688 -0.42692 0.34427 -0.41859 0.33958 -0.41235 C 0.33854 -0.40749 0.33698 -0.40287 0.33698 -0.39778 " pathEditMode="relative" ptsTypes="fffffffffffffffffffffffffffffffffffffA">
                                      <p:cBhvr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88622E-6 C 0.00416 0.00833 0.0092 0.01041 0.0151 0.0148 C 0.02934 0.02521 0.01805 0.01966 0.02743 0.02382 C 0.03906 0.03585 0.04462 0.03908 0.05885 0.04394 C 0.06944 0.05342 0.0835 0.05388 0.09583 0.05666 C 0.10607 0.05897 0.1158 0.06429 0.12604 0.06568 C 0.15555 0.06984 0.21441 0.06915 0.22864 0.06938 C 0.24201 0.07539 0.2618 0.07562 0.27535 0.07678 C 0.31007 0.07562 0.34045 0.07308 0.37396 0.06938 C 0.38316 0.06684 0.39201 0.06406 0.40139 0.06221 C 0.40781 0.0592 0.41701 0.05712 0.42326 0.05296 C 0.42916 0.04903 0.4316 0.04787 0.43837 0.04579 C 0.44392 0.04417 0.44705 0.0414 0.45208 0.03839 C 0.45469 0.03677 0.46024 0.03469 0.46024 0.03469 C 0.46475 0.02914 0.46753 0.02289 0.47118 0.01642 C 0.47448 0.00347 0.47882 -0.00879 0.48212 -0.02174 C 0.48385 -0.03862 0.48455 -0.05643 0.48767 -0.07285 C 0.4868 -0.11656 0.48871 -0.15772 0.47535 -0.19704 C 0.47257 -0.20537 0.47222 -0.21161 0.4684 -0.21878 C 0.46649 -0.22664 0.46493 -0.23612 0.45885 -0.24075 C 0.45503 -0.24353 0.45017 -0.24306 0.44653 -0.2463 C 0.44514 -0.24746 0.44392 -0.24931 0.44236 -0.25 C 0.44028 -0.25116 0.43785 -0.25093 0.43559 -0.25162 C 0.43281 -0.25254 0.42743 -0.25532 0.42743 -0.25532 C 0.41198 -0.25463 0.39149 -0.25648 0.37535 -0.25 C 0.36823 -0.25093 0.36146 -0.25093 0.35469 -0.25347 C 0.35191 -0.25439 0.34653 -0.25717 0.34653 -0.25717 C 0.33524 -0.25671 0.30642 -0.25578 0.29166 -0.25347 C 0.2809 -0.25185 0.271 -0.24376 0.26024 -0.24075 C 0.25625 -0.23728 0.25521 -0.23682 0.25208 -0.23173 C 0.25104 -0.23011 0.2493 -0.22618 0.2493 -0.22618 " pathEditMode="relative" ptsTypes="ffffffffffffffffffffffffffffff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096963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979712" y="476672"/>
            <a:ext cx="37112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 ответ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88125" y="476250"/>
            <a:ext cx="200025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36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Балла</a:t>
            </a:r>
          </a:p>
        </p:txBody>
      </p:sp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107950" y="6126163"/>
            <a:ext cx="720725" cy="571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1517650" y="1593850"/>
            <a:ext cx="6073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Чем отличаются птицы от всех других животных?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09663" y="2636838"/>
            <a:ext cx="219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1 Крыльями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09663" y="3644900"/>
            <a:ext cx="2071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2. Перьями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87450" y="4508500"/>
            <a:ext cx="1978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3. Костями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0500" y="2205038"/>
            <a:ext cx="8651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5113" y="3597275"/>
            <a:ext cx="86518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1438" y="4856163"/>
            <a:ext cx="1103312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2 0.08279 C -0.05747 0.074 -0.07778 0.05411 -0.10139 0.04625 C -0.10712 0.04116 -0.11372 0.03584 -0.12049 0.03353 C -0.12274 0.03099 -0.12483 0.02798 -0.12743 0.02613 C -0.14011 0.01757 -0.12917 0.03052 -0.13837 0.02058 C -0.14826 0.00994 -0.15104 -0.00602 -0.15764 -0.01943 C -0.15833 -0.02498 -0.16024 -0.0303 -0.16024 -0.03585 C -0.16024 -0.05505 -0.15938 -0.08118 -0.1507 -0.09783 C -0.14722 -0.11147 -0.14323 -0.12581 -0.14115 -0.13992 C -0.13976 -0.14963 -0.13854 -0.15981 -0.13559 -0.16906 C -0.13299 -0.17715 -0.13004 -0.18502 -0.12743 -0.19288 C -0.12622 -0.19635 -0.12465 -0.20375 -0.12465 -0.20375 C -0.12517 -0.2093 -0.12448 -0.21508 -0.12604 -0.22017 C -0.12656 -0.22202 -0.12882 -0.22202 -0.13021 -0.22202 C -0.14445 -0.22202 -0.15833 -0.21832 -0.17257 -0.21832 " pathEditMode="relative" ptsTypes="ffffffffffffffA">
                                      <p:cBhvr>
                                        <p:cTn id="6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57909E-6 C -0.01007 -0.00439 -0.02118 -0.00439 -0.0316 -0.00532 C -0.04167 -0.00879 -0.05174 -0.01249 -0.06163 -0.01642 C -0.0658 -0.01804 -0.06979 -0.01989 -0.07396 -0.02174 C -0.07535 -0.02243 -0.07813 -0.02359 -0.07813 -0.02359 C -0.08594 -0.034 -0.09601 -0.03955 -0.10695 -0.04186 C -0.11337 -0.04325 -0.12604 -0.04556 -0.12604 -0.04556 C -0.13386 -0.04903 -0.14254 -0.04949 -0.1507 -0.05111 C -0.16667 -0.04972 -0.18264 -0.04972 -0.19861 -0.04741 C -0.20747 -0.04625 -0.21597 -0.04186 -0.22465 -0.04001 C -0.23785 -0.03723 -0.25122 -0.03723 -0.26441 -0.03284 C -0.28958 -0.02451 -0.31181 -0.01457 -0.33837 -0.01457 " pathEditMode="relative" ptsTypes="fffffffffffA">
                                      <p:cBhvr>
                                        <p:cTn id="11" dur="5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6725E-6 C -0.01597 -0.00208 -0.01875 -0.0037 -0.03559 -0.00185 C -0.06146 0.00509 -0.02604 -0.00532 -0.04791 0.0037 C -0.0618 0.00948 -0.08177 0.00856 -0.09444 0.00925 C -0.11093 0.01411 -0.12396 0.02775 -0.13975 0.03469 C -0.14427 0.03885 -0.14878 0.04001 -0.15347 0.04371 C -0.1585 0.04787 -0.16146 0.05227 -0.16718 0.05481 C -0.17326 0.06082 -0.17864 0.06776 -0.18489 0.07308 C -0.18802 0.07586 -0.19149 0.07747 -0.19444 0.08025 C -0.2033 0.08881 -0.19409 0.08372 -0.20277 0.08765 C -0.21371 0.09783 -0.22968 0.09991 -0.24253 0.10037 C -0.27083 0.10153 -0.29913 0.10153 -0.32743 0.10222 C -0.34166 0.10893 -0.35816 0.10685 -0.37257 0.10777 C -0.40712 0.11448 -0.40243 0.11124 -0.46302 0.11124 " pathEditMode="relative" ptsTypes="fffffffffffffA">
                                      <p:cBhvr>
                                        <p:cTn id="16" dur="5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7925" y="855663"/>
            <a:ext cx="2716213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836712"/>
            <a:ext cx="2683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Общие вопросы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50825" y="1558925"/>
            <a:ext cx="3803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Найди нелетающих птиц.</a:t>
            </a:r>
          </a:p>
        </p:txBody>
      </p: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420688" y="2195513"/>
            <a:ext cx="2922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Помести их на «полянку»</a:t>
            </a:r>
          </a:p>
        </p:txBody>
      </p:sp>
      <p:sp>
        <p:nvSpPr>
          <p:cNvPr id="5" name="Облако 4"/>
          <p:cNvSpPr/>
          <p:nvPr/>
        </p:nvSpPr>
        <p:spPr>
          <a:xfrm>
            <a:off x="3975100" y="2997200"/>
            <a:ext cx="4895850" cy="2128838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3300"/>
                </a:solidFill>
              </a:rPr>
              <a:t>Какапо, пингвин, страус</a:t>
            </a:r>
          </a:p>
        </p:txBody>
      </p:sp>
      <p:pic>
        <p:nvPicPr>
          <p:cNvPr id="16391" name="Рисунок 3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8838" y="2978150"/>
            <a:ext cx="930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Рисунок 5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4038" y="2690813"/>
            <a:ext cx="15732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Рисунок 6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8075" y="2562225"/>
            <a:ext cx="96043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03" y="5241144"/>
            <a:ext cx="1234485" cy="1197450"/>
          </a:xfrm>
          <a:prstGeom prst="ellipse">
            <a:avLst/>
          </a:prstGeom>
        </p:spPr>
      </p:pic>
      <p:pic>
        <p:nvPicPr>
          <p:cNvPr id="16395" name="Рисунок 8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4200" y="3952875"/>
            <a:ext cx="12668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назад 11">
            <a:hlinkClick r:id="rId9" action="ppaction://hlinksldjump" highlightClick="1"/>
          </p:cNvPr>
          <p:cNvSpPr/>
          <p:nvPr/>
        </p:nvSpPr>
        <p:spPr>
          <a:xfrm>
            <a:off x="107950" y="6126163"/>
            <a:ext cx="720725" cy="571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75787" y="816755"/>
            <a:ext cx="186621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балл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73075"/>
            <a:ext cx="2300287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04025" y="274638"/>
            <a:ext cx="188277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kern="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95288" y="301923"/>
            <a:ext cx="2683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Общие вопросы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5563" y="955675"/>
            <a:ext cx="4737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Каких птиц уничтожил человек?</a:t>
            </a:r>
          </a:p>
        </p:txBody>
      </p:sp>
      <p:sp>
        <p:nvSpPr>
          <p:cNvPr id="4" name="Крест 3"/>
          <p:cNvSpPr/>
          <p:nvPr/>
        </p:nvSpPr>
        <p:spPr>
          <a:xfrm>
            <a:off x="5292725" y="2206625"/>
            <a:ext cx="3600450" cy="3746500"/>
          </a:xfrm>
          <a:prstGeom prst="plu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sz="1600" dirty="0">
                <a:solidFill>
                  <a:srgbClr val="000066"/>
                </a:solidFill>
              </a:rPr>
              <a:t>Дронт, странствующий</a:t>
            </a:r>
          </a:p>
          <a:p>
            <a:pPr algn="ctr">
              <a:defRPr/>
            </a:pPr>
            <a:r>
              <a:rPr lang="ru-RU" sz="1600" dirty="0">
                <a:solidFill>
                  <a:srgbClr val="000066"/>
                </a:solidFill>
              </a:rPr>
              <a:t>голубь</a:t>
            </a:r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17415" name="TextBox 4"/>
          <p:cNvSpPr txBox="1">
            <a:spLocks noChangeArrowheads="1"/>
          </p:cNvSpPr>
          <p:nvPr/>
        </p:nvSpPr>
        <p:spPr bwMode="auto">
          <a:xfrm>
            <a:off x="971550" y="1692275"/>
            <a:ext cx="319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Помести этих птиц в «крест.</a:t>
            </a:r>
          </a:p>
        </p:txBody>
      </p:sp>
      <p:sp>
        <p:nvSpPr>
          <p:cNvPr id="9" name="Управляющая кнопка: назад 8">
            <a:hlinkClick r:id="rId5" action="ppaction://hlinksldjump" highlightClick="1"/>
          </p:cNvPr>
          <p:cNvSpPr/>
          <p:nvPr/>
        </p:nvSpPr>
        <p:spPr>
          <a:xfrm>
            <a:off x="107950" y="6126163"/>
            <a:ext cx="720725" cy="571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417" name="Рисунок 4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91300" y="4838700"/>
            <a:ext cx="1247775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Рисунок 5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67463" y="2163763"/>
            <a:ext cx="1535112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Рисунок 9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9763" y="3992563"/>
            <a:ext cx="15732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Рисунок 10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82925" y="3956050"/>
            <a:ext cx="1082675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Рисунок 11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54138" y="5575300"/>
            <a:ext cx="1303337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818900" y="699423"/>
            <a:ext cx="21515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балла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7350" y="434975"/>
            <a:ext cx="22987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4225" y="5049838"/>
            <a:ext cx="327977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Облако 17"/>
          <p:cNvSpPr/>
          <p:nvPr/>
        </p:nvSpPr>
        <p:spPr>
          <a:xfrm>
            <a:off x="0" y="4448175"/>
            <a:ext cx="3240088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л</a:t>
            </a:r>
          </a:p>
        </p:txBody>
      </p:sp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7988" y="2878138"/>
            <a:ext cx="327977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Рисунок 3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 cstate="print"/>
          <a:srcRect b="6339"/>
          <a:stretch>
            <a:fillRect/>
          </a:stretch>
        </p:blipFill>
        <p:spPr bwMode="auto">
          <a:xfrm>
            <a:off x="171450" y="3695700"/>
            <a:ext cx="1550988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1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6" cstate="print"/>
          <a:srcRect b="12242"/>
          <a:stretch>
            <a:fillRect/>
          </a:stretch>
        </p:blipFill>
        <p:spPr bwMode="auto">
          <a:xfrm>
            <a:off x="4389438" y="2246313"/>
            <a:ext cx="172402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648" y="2223492"/>
            <a:ext cx="1270000" cy="1143000"/>
          </a:xfrm>
          <a:prstGeom prst="ellipse">
            <a:avLst/>
          </a:prstGeom>
        </p:spPr>
      </p:pic>
      <p:pic>
        <p:nvPicPr>
          <p:cNvPr id="4" name="Рисунок 3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42" y="4347046"/>
            <a:ext cx="1482707" cy="1146423"/>
          </a:xfrm>
          <a:prstGeom prst="ellipse">
            <a:avLst/>
          </a:prstGeom>
        </p:spPr>
      </p:pic>
      <p:pic>
        <p:nvPicPr>
          <p:cNvPr id="18442" name="Рисунок 4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64275" y="4586288"/>
            <a:ext cx="129540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253" y="3380247"/>
            <a:ext cx="1266056" cy="1186928"/>
          </a:xfrm>
          <a:prstGeom prst="ellipse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>
            <a:off x="6227763" y="3311525"/>
            <a:ext cx="0" cy="3438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676525" y="3194298"/>
            <a:ext cx="0" cy="3422578"/>
          </a:xfrm>
          <a:prstGeom prst="straightConnector1">
            <a:avLst/>
          </a:prstGeom>
          <a:ln>
            <a:tailEnd type="arrow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3" name="TextBox 18"/>
          <p:cNvSpPr txBox="1">
            <a:spLocks noChangeArrowheads="1"/>
          </p:cNvSpPr>
          <p:nvPr/>
        </p:nvSpPr>
        <p:spPr bwMode="auto">
          <a:xfrm>
            <a:off x="474663" y="5359400"/>
            <a:ext cx="2233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Перелетные птицы</a:t>
            </a:r>
          </a:p>
        </p:txBody>
      </p:sp>
      <p:sp>
        <p:nvSpPr>
          <p:cNvPr id="15374" name="TextBox 19"/>
          <p:cNvSpPr txBox="1">
            <a:spLocks noChangeArrowheads="1"/>
          </p:cNvSpPr>
          <p:nvPr/>
        </p:nvSpPr>
        <p:spPr bwMode="auto">
          <a:xfrm>
            <a:off x="3678238" y="3821113"/>
            <a:ext cx="18875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Оседлые птицы</a:t>
            </a:r>
          </a:p>
        </p:txBody>
      </p:sp>
      <p:sp>
        <p:nvSpPr>
          <p:cNvPr id="15375" name="TextBox 20"/>
          <p:cNvSpPr txBox="1">
            <a:spLocks noChangeArrowheads="1"/>
          </p:cNvSpPr>
          <p:nvPr/>
        </p:nvSpPr>
        <p:spPr bwMode="auto">
          <a:xfrm>
            <a:off x="6799263" y="5994400"/>
            <a:ext cx="2017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Кочующие птицы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37473" y="764704"/>
            <a:ext cx="2683683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Общие вопросы</a:t>
            </a:r>
          </a:p>
        </p:txBody>
      </p:sp>
      <p:sp>
        <p:nvSpPr>
          <p:cNvPr id="18450" name="TextBox 22"/>
          <p:cNvSpPr txBox="1">
            <a:spLocks noChangeArrowheads="1"/>
          </p:cNvSpPr>
          <p:nvPr/>
        </p:nvSpPr>
        <p:spPr bwMode="auto">
          <a:xfrm>
            <a:off x="298450" y="1516063"/>
            <a:ext cx="355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/>
              <a:t>Рассади птиц по облакам</a:t>
            </a:r>
          </a:p>
        </p:txBody>
      </p:sp>
      <p:sp>
        <p:nvSpPr>
          <p:cNvPr id="31" name="Управляющая кнопка: назад 30">
            <a:hlinkClick r:id="rId11" action="ppaction://hlinksldjump" highlightClick="1"/>
          </p:cNvPr>
          <p:cNvSpPr/>
          <p:nvPr/>
        </p:nvSpPr>
        <p:spPr>
          <a:xfrm>
            <a:off x="107950" y="6126163"/>
            <a:ext cx="720725" cy="571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348038" y="3143250"/>
            <a:ext cx="1998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66"/>
                </a:solidFill>
              </a:rPr>
              <a:t>Воробей, ворона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03975" y="5362575"/>
            <a:ext cx="1957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66"/>
                </a:solidFill>
              </a:rPr>
              <a:t>Снегирь, синица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4663" y="4721225"/>
            <a:ext cx="2189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66"/>
                </a:solidFill>
              </a:rPr>
              <a:t>Ласточка, журавль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21100" y="641593"/>
            <a:ext cx="21515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балла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2683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Общие вопросы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39825" y="1947863"/>
            <a:ext cx="743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Найди птиц, занесённых в «красную книгу» ленинградской области.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63538"/>
            <a:ext cx="22987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428772" y="590574"/>
            <a:ext cx="21515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балла</a:t>
            </a:r>
          </a:p>
        </p:txBody>
      </p:sp>
      <p:sp>
        <p:nvSpPr>
          <p:cNvPr id="5" name="Двойные фигурные скобки 4"/>
          <p:cNvSpPr/>
          <p:nvPr/>
        </p:nvSpPr>
        <p:spPr>
          <a:xfrm>
            <a:off x="3059113" y="2781300"/>
            <a:ext cx="2078037" cy="2714625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5003800" y="4437063"/>
            <a:ext cx="2952750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3449638" y="2565400"/>
            <a:ext cx="5491162" cy="1212850"/>
          </a:xfrm>
          <a:prstGeom prst="curvedDown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9465" name="TextBox 8"/>
          <p:cNvSpPr txBox="1">
            <a:spLocks noChangeArrowheads="1"/>
          </p:cNvSpPr>
          <p:nvPr/>
        </p:nvSpPr>
        <p:spPr bwMode="auto">
          <a:xfrm>
            <a:off x="446088" y="2411413"/>
            <a:ext cx="2757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Помести их под стрелку</a:t>
            </a:r>
          </a:p>
        </p:txBody>
      </p:sp>
      <p:pic>
        <p:nvPicPr>
          <p:cNvPr id="19466" name="Рисунок 9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9588" y="2987675"/>
            <a:ext cx="969962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Рисунок 10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 cstate="print"/>
          <a:srcRect l="10497" r="12959"/>
          <a:stretch>
            <a:fillRect/>
          </a:stretch>
        </p:blipFill>
        <p:spPr bwMode="auto">
          <a:xfrm>
            <a:off x="5976938" y="2781300"/>
            <a:ext cx="10287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Рисунок 11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9388" y="4392613"/>
            <a:ext cx="110172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Рисунок 12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90988" y="5211763"/>
            <a:ext cx="113982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54625" y="2781300"/>
            <a:ext cx="2347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Филин, черный аист</a:t>
            </a:r>
          </a:p>
        </p:txBody>
      </p:sp>
      <p:sp>
        <p:nvSpPr>
          <p:cNvPr id="16" name="Управляющая кнопка: назад 15">
            <a:hlinkClick r:id="rId8" action="ppaction://hlinksldjump" highlightClick="1"/>
          </p:cNvPr>
          <p:cNvSpPr/>
          <p:nvPr/>
        </p:nvSpPr>
        <p:spPr>
          <a:xfrm>
            <a:off x="107950" y="6126163"/>
            <a:ext cx="720725" cy="571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83525" y="5949950"/>
            <a:ext cx="865188" cy="6969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967334"/>
            <a:ext cx="705678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1430"/>
                <a:solidFill>
                  <a:srgbClr val="75DCF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</a:p>
        </p:txBody>
      </p:sp>
      <p:sp>
        <p:nvSpPr>
          <p:cNvPr id="3" name="Управляющая кнопка: назад 2">
            <a:hlinkClick r:id="" action="ppaction://hlinkshowjump?jump=lastslide" highlightClick="1"/>
          </p:cNvPr>
          <p:cNvSpPr/>
          <p:nvPr/>
        </p:nvSpPr>
        <p:spPr>
          <a:xfrm>
            <a:off x="73025" y="5949950"/>
            <a:ext cx="827088" cy="7540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339975" y="1989138"/>
          <a:ext cx="6216650" cy="39163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68503"/>
                <a:gridCol w="720115"/>
                <a:gridCol w="792126"/>
                <a:gridCol w="792126"/>
                <a:gridCol w="743780"/>
              </a:tblGrid>
              <a:tr h="97909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Загадки</a:t>
                      </a:r>
                      <a:endParaRPr lang="ru-RU" sz="2400" dirty="0"/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hlinkClick r:id="rId3" action="ppaction://hlinksldjump"/>
                        </a:rPr>
                        <a:t>1</a:t>
                      </a:r>
                      <a:endParaRPr lang="ru-RU" sz="2400" b="1" dirty="0"/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4" action="ppaction://hlinksldjump"/>
                        </a:rPr>
                        <a:t>2</a:t>
                      </a:r>
                      <a:endParaRPr lang="ru-RU" sz="2400" dirty="0"/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hlinkClick r:id="rId5" action="ppaction://hlinksldjump"/>
                        </a:rPr>
                        <a:t>3</a:t>
                      </a:r>
                      <a:endParaRPr lang="ru-RU" sz="2400" b="1" dirty="0"/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hlinkClick r:id="rId6" action="ppaction://hlinksldjump"/>
                        </a:rPr>
                        <a:t>4</a:t>
                      </a:r>
                      <a:endParaRPr lang="ru-RU" sz="2400" b="1" dirty="0"/>
                    </a:p>
                  </a:txBody>
                  <a:tcPr marL="91444" marR="91444" marT="45710" marB="45710"/>
                </a:tc>
              </a:tr>
              <a:tr h="97909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Птицы в сказках</a:t>
                      </a:r>
                      <a:endParaRPr lang="ru-RU" sz="2400" b="1" dirty="0"/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hlinkClick r:id="rId7" action="ppaction://hlinksldjump"/>
                        </a:rPr>
                        <a:t>1</a:t>
                      </a:r>
                      <a:endParaRPr lang="ru-RU" sz="2400" b="1" dirty="0"/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8" action="ppaction://hlinksldjump"/>
                        </a:rPr>
                        <a:t>2</a:t>
                      </a:r>
                      <a:endParaRPr lang="ru-RU" sz="2400" dirty="0"/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hlinkClick r:id="rId9" action="ppaction://hlinksldjump"/>
                        </a:rPr>
                        <a:t>3</a:t>
                      </a:r>
                      <a:endParaRPr lang="ru-RU" sz="2400" b="1" dirty="0"/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hlinkClick r:id="rId10" action="ppaction://hlinksldjump"/>
                        </a:rPr>
                        <a:t>4</a:t>
                      </a:r>
                      <a:endParaRPr lang="ru-RU" sz="2400" b="1" dirty="0"/>
                    </a:p>
                  </a:txBody>
                  <a:tcPr marL="91444" marR="91444" marT="45710" marB="45710"/>
                </a:tc>
              </a:tr>
              <a:tr h="97909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Найди ответ</a:t>
                      </a:r>
                      <a:endParaRPr lang="ru-RU" sz="2400" b="1" dirty="0"/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hlinkClick r:id="rId11" action="ppaction://hlinksldjump"/>
                        </a:rPr>
                        <a:t>1</a:t>
                      </a:r>
                      <a:endParaRPr lang="ru-RU" sz="2400" b="1" dirty="0"/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12" action="ppaction://hlinksldjump"/>
                        </a:rPr>
                        <a:t>2</a:t>
                      </a:r>
                      <a:endParaRPr lang="ru-RU" sz="2400" dirty="0"/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hlinkClick r:id="rId13" action="ppaction://hlinksldjump"/>
                        </a:rPr>
                        <a:t>3</a:t>
                      </a:r>
                      <a:endParaRPr lang="ru-RU" sz="2400" b="1" dirty="0"/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hlinkClick r:id="rId14" action="ppaction://hlinksldjump"/>
                        </a:rPr>
                        <a:t>4</a:t>
                      </a:r>
                      <a:endParaRPr lang="ru-RU" sz="2400" b="1" dirty="0"/>
                    </a:p>
                  </a:txBody>
                  <a:tcPr marL="91444" marR="91444" marT="45710" marB="45710"/>
                </a:tc>
              </a:tr>
              <a:tr h="97909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Общие вопросы</a:t>
                      </a:r>
                      <a:endParaRPr lang="ru-RU" sz="2400" b="1" dirty="0"/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hlinkClick r:id="rId15" action="ppaction://hlinksldjump"/>
                        </a:rPr>
                        <a:t>1</a:t>
                      </a:r>
                      <a:endParaRPr lang="ru-RU" sz="2400" b="1" dirty="0"/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16" action="ppaction://hlinksldjump"/>
                        </a:rPr>
                        <a:t>2</a:t>
                      </a:r>
                      <a:endParaRPr lang="ru-RU" sz="2400" dirty="0"/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hlinkClick r:id="rId17" action="ppaction://hlinksldjump"/>
                        </a:rPr>
                        <a:t>3</a:t>
                      </a:r>
                      <a:endParaRPr lang="ru-RU" sz="2400" b="1" dirty="0"/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hlinkClick r:id="rId18" action="ppaction://hlinksldjump"/>
                        </a:rPr>
                        <a:t>4</a:t>
                      </a:r>
                      <a:endParaRPr lang="ru-RU" sz="2400" b="1" dirty="0"/>
                    </a:p>
                  </a:txBody>
                  <a:tcPr marL="91444" marR="91444" marT="45710" marB="45710"/>
                </a:tc>
              </a:tr>
            </a:tbl>
          </a:graphicData>
        </a:graphic>
      </p:graphicFrame>
      <p:pic>
        <p:nvPicPr>
          <p:cNvPr id="3106" name="Рисунок 2"/>
          <p:cNvPicPr>
            <a:picLocks noChangeAspect="1"/>
          </p:cNvPicPr>
          <p:nvPr/>
        </p:nvPicPr>
        <p:blipFill>
          <a:blip r:embed="rId19" cstate="print"/>
          <a:srcRect l="25836" t="29671" r="18767" b="12465"/>
          <a:stretch>
            <a:fillRect/>
          </a:stretch>
        </p:blipFill>
        <p:spPr bwMode="auto">
          <a:xfrm>
            <a:off x="250825" y="260350"/>
            <a:ext cx="211137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07950" y="188913"/>
            <a:ext cx="3243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Используемые изображения</a:t>
            </a: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250825" y="836613"/>
            <a:ext cx="8066088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u="sng" dirty="0" smtClean="0">
                <a:hlinkClick r:id="rId2"/>
              </a:rPr>
              <a:t>http://everest-press.ru/content/12.jpg</a:t>
            </a:r>
            <a:r>
              <a:rPr lang="ru-RU" sz="1400" dirty="0" smtClean="0"/>
              <a:t> фон 1 слайда</a:t>
            </a:r>
          </a:p>
          <a:p>
            <a:r>
              <a:rPr lang="ru-RU" sz="1400" u="sng" dirty="0" smtClean="0">
                <a:hlinkClick r:id="rId3"/>
              </a:rPr>
              <a:t>http://lib2.podelise.ru/tw_files2/urls_11/8/d-7707/img0.jpg</a:t>
            </a:r>
            <a:r>
              <a:rPr lang="ru-RU" sz="1400" dirty="0" smtClean="0"/>
              <a:t> загадки о птицах</a:t>
            </a:r>
          </a:p>
          <a:p>
            <a:r>
              <a:rPr lang="ru-RU" sz="1400" u="sng" dirty="0" smtClean="0">
                <a:hlinkClick r:id="rId4"/>
              </a:rPr>
              <a:t>http://www.zoovet.ru/pet/5905.jpg</a:t>
            </a:r>
            <a:r>
              <a:rPr lang="ru-RU" sz="1400" dirty="0" smtClean="0"/>
              <a:t> скворец</a:t>
            </a:r>
          </a:p>
          <a:p>
            <a:r>
              <a:rPr lang="ru-RU" sz="1400" u="sng" dirty="0" smtClean="0">
                <a:hlinkClick r:id="rId5"/>
              </a:rPr>
              <a:t>http://www.gazeta.ee/wp-content/uploads/2011/04/Rook_-_Corvus_frugilegus_4764459501.jpg</a:t>
            </a:r>
            <a:r>
              <a:rPr lang="ru-RU" sz="1400" dirty="0" smtClean="0"/>
              <a:t> грач</a:t>
            </a:r>
          </a:p>
          <a:p>
            <a:r>
              <a:rPr lang="ru-RU" sz="1400" u="sng" dirty="0" smtClean="0">
                <a:hlinkClick r:id="rId6"/>
              </a:rPr>
              <a:t>http://img0.liveinternet.ru/images/attach/c/5/87/10/87010792_large_Lebedi_na_prozr_fone__5_.png</a:t>
            </a:r>
            <a:r>
              <a:rPr lang="ru-RU" sz="1400" dirty="0" smtClean="0"/>
              <a:t> лебедь</a:t>
            </a:r>
          </a:p>
          <a:p>
            <a:r>
              <a:rPr lang="ru-RU" sz="1400" u="sng" dirty="0" smtClean="0">
                <a:hlinkClick r:id="rId7"/>
              </a:rPr>
              <a:t>http://www.abc-color.com/image/coloring/birds/001/lastivka/lastivka-picture-color.png</a:t>
            </a:r>
            <a:r>
              <a:rPr lang="ru-RU" sz="1400" dirty="0" smtClean="0"/>
              <a:t> ласточка</a:t>
            </a:r>
          </a:p>
          <a:p>
            <a:r>
              <a:rPr lang="en-US" sz="1400" u="sng" dirty="0" smtClean="0">
                <a:hlinkClick r:id="rId8"/>
              </a:rPr>
              <a:t>http</a:t>
            </a:r>
            <a:r>
              <a:rPr lang="ru-RU" sz="1400" u="sng" dirty="0" smtClean="0">
                <a:hlinkClick r:id="rId8"/>
              </a:rPr>
              <a:t>://2</a:t>
            </a:r>
            <a:r>
              <a:rPr lang="en-US" sz="1400" u="sng" dirty="0" err="1" smtClean="0">
                <a:hlinkClick r:id="rId8"/>
              </a:rPr>
              <a:t>krota</a:t>
            </a:r>
            <a:r>
              <a:rPr lang="ru-RU" sz="1400" u="sng" dirty="0" smtClean="0">
                <a:hlinkClick r:id="rId8"/>
              </a:rPr>
              <a:t>.</a:t>
            </a:r>
            <a:r>
              <a:rPr lang="en-US" sz="1400" u="sng" dirty="0" err="1" smtClean="0">
                <a:hlinkClick r:id="rId8"/>
              </a:rPr>
              <a:t>ru</a:t>
            </a:r>
            <a:r>
              <a:rPr lang="ru-RU" sz="1400" u="sng" dirty="0" smtClean="0">
                <a:hlinkClick r:id="rId8"/>
              </a:rPr>
              <a:t>/</a:t>
            </a:r>
            <a:r>
              <a:rPr lang="en-US" sz="1400" u="sng" dirty="0" smtClean="0">
                <a:hlinkClick r:id="rId8"/>
              </a:rPr>
              <a:t>uploads</a:t>
            </a:r>
            <a:r>
              <a:rPr lang="ru-RU" sz="1400" u="sng" dirty="0" smtClean="0">
                <a:hlinkClick r:id="rId8"/>
              </a:rPr>
              <a:t>/</a:t>
            </a:r>
            <a:r>
              <a:rPr lang="en-US" sz="1400" u="sng" dirty="0" smtClean="0">
                <a:hlinkClick r:id="rId8"/>
              </a:rPr>
              <a:t>posts</a:t>
            </a:r>
            <a:r>
              <a:rPr lang="ru-RU" sz="1400" u="sng" dirty="0" smtClean="0">
                <a:hlinkClick r:id="rId8"/>
              </a:rPr>
              <a:t>/2011-03/</a:t>
            </a:r>
            <a:r>
              <a:rPr lang="en-US" sz="1400" u="sng" dirty="0" smtClean="0">
                <a:hlinkClick r:id="rId8"/>
              </a:rPr>
              <a:t>thumbs</a:t>
            </a:r>
            <a:r>
              <a:rPr lang="ru-RU" sz="1400" u="sng" dirty="0" smtClean="0">
                <a:hlinkClick r:id="rId8"/>
              </a:rPr>
              <a:t>/1300617571_1285534154_</a:t>
            </a:r>
            <a:r>
              <a:rPr lang="en-US" sz="1400" u="sng" dirty="0" smtClean="0">
                <a:hlinkClick r:id="rId8"/>
              </a:rPr>
              <a:t>funny</a:t>
            </a:r>
            <a:r>
              <a:rPr lang="ru-RU" sz="1400" u="sng" dirty="0" smtClean="0">
                <a:hlinkClick r:id="rId8"/>
              </a:rPr>
              <a:t>-</a:t>
            </a:r>
            <a:r>
              <a:rPr lang="en-US" sz="1400" u="sng" dirty="0" smtClean="0">
                <a:hlinkClick r:id="rId8"/>
              </a:rPr>
              <a:t>cocks</a:t>
            </a:r>
            <a:r>
              <a:rPr lang="ru-RU" sz="1400" u="sng" dirty="0" smtClean="0">
                <a:hlinkClick r:id="rId8"/>
              </a:rPr>
              <a:t>_02.</a:t>
            </a:r>
            <a:r>
              <a:rPr lang="en-US" sz="1400" u="sng" dirty="0" smtClean="0">
                <a:hlinkClick r:id="rId8"/>
              </a:rPr>
              <a:t>jpg</a:t>
            </a:r>
            <a:r>
              <a:rPr lang="en-US" sz="1400" dirty="0" smtClean="0"/>
              <a:t> </a:t>
            </a:r>
            <a:r>
              <a:rPr lang="ru-RU" sz="1400" dirty="0" smtClean="0"/>
              <a:t>черная курица</a:t>
            </a:r>
          </a:p>
          <a:p>
            <a:r>
              <a:rPr lang="ru-RU" sz="1400" u="sng" dirty="0" smtClean="0">
                <a:hlinkClick r:id="rId9"/>
              </a:rPr>
              <a:t>http://bvi.rusf.ru/taksa/i0018/0018764b.jpg</a:t>
            </a:r>
            <a:r>
              <a:rPr lang="ru-RU" sz="1400" dirty="0" smtClean="0"/>
              <a:t> журавль</a:t>
            </a:r>
          </a:p>
          <a:p>
            <a:r>
              <a:rPr lang="ru-RU" sz="1400" u="sng" dirty="0" smtClean="0">
                <a:hlinkClick r:id="rId10"/>
              </a:rPr>
              <a:t>http://nature.doublea.ru/pix/vorobey106.jpg</a:t>
            </a:r>
            <a:r>
              <a:rPr lang="ru-RU" sz="1400" dirty="0" smtClean="0"/>
              <a:t> воробей</a:t>
            </a:r>
          </a:p>
          <a:p>
            <a:r>
              <a:rPr lang="ru-RU" sz="1400" u="sng" dirty="0" smtClean="0">
                <a:hlinkClick r:id="rId11"/>
              </a:rPr>
              <a:t>http://i046.radikal.ru/1102/ea/4593a5d297e8.jpg</a:t>
            </a:r>
            <a:r>
              <a:rPr lang="ru-RU" sz="1400" dirty="0" smtClean="0"/>
              <a:t> серая ворона</a:t>
            </a:r>
          </a:p>
          <a:p>
            <a:r>
              <a:rPr lang="ru-RU" sz="1400" u="sng" dirty="0" smtClean="0">
                <a:hlinkClick r:id="rId12"/>
              </a:rPr>
              <a:t>http://img-fotki.yandex.ru/get/6420/50543732.182/0_8274d_f152b5c5_XL</a:t>
            </a:r>
            <a:r>
              <a:rPr lang="ru-RU" sz="1400" dirty="0" smtClean="0"/>
              <a:t> снегирь</a:t>
            </a:r>
          </a:p>
          <a:p>
            <a:r>
              <a:rPr lang="ru-RU" sz="1400" u="sng" dirty="0" smtClean="0">
                <a:hlinkClick r:id="rId13"/>
              </a:rPr>
              <a:t>http://lol54.ru/uploads/posts/2012-02/thumbs/1330431501_068.jpg</a:t>
            </a:r>
            <a:r>
              <a:rPr lang="ru-RU" sz="1400" dirty="0" smtClean="0"/>
              <a:t> синица</a:t>
            </a:r>
          </a:p>
          <a:p>
            <a:r>
              <a:rPr lang="en-US" sz="1400" u="sng" dirty="0" smtClean="0">
                <a:hlinkClick r:id="rId14"/>
              </a:rPr>
              <a:t>http</a:t>
            </a:r>
            <a:r>
              <a:rPr lang="ru-RU" sz="1400" u="sng" dirty="0" smtClean="0">
                <a:hlinkClick r:id="rId14"/>
              </a:rPr>
              <a:t>://</a:t>
            </a:r>
            <a:r>
              <a:rPr lang="en-US" sz="1400" u="sng" dirty="0" smtClean="0">
                <a:hlinkClick r:id="rId14"/>
              </a:rPr>
              <a:t>stat</a:t>
            </a:r>
            <a:r>
              <a:rPr lang="ru-RU" sz="1400" u="sng" dirty="0" smtClean="0">
                <a:hlinkClick r:id="rId14"/>
              </a:rPr>
              <a:t>17.</a:t>
            </a:r>
            <a:r>
              <a:rPr lang="en-US" sz="1400" u="sng" dirty="0" smtClean="0">
                <a:hlinkClick r:id="rId14"/>
              </a:rPr>
              <a:t>privet</a:t>
            </a:r>
            <a:r>
              <a:rPr lang="ru-RU" sz="1400" u="sng" dirty="0" smtClean="0">
                <a:hlinkClick r:id="rId14"/>
              </a:rPr>
              <a:t>.</a:t>
            </a:r>
            <a:r>
              <a:rPr lang="en-US" sz="1400" u="sng" dirty="0" err="1" smtClean="0">
                <a:hlinkClick r:id="rId14"/>
              </a:rPr>
              <a:t>ru</a:t>
            </a:r>
            <a:r>
              <a:rPr lang="ru-RU" sz="1400" u="sng" dirty="0" smtClean="0">
                <a:hlinkClick r:id="rId14"/>
              </a:rPr>
              <a:t>/</a:t>
            </a:r>
            <a:r>
              <a:rPr lang="en-US" sz="1400" u="sng" dirty="0" err="1" smtClean="0">
                <a:hlinkClick r:id="rId14"/>
              </a:rPr>
              <a:t>lr</a:t>
            </a:r>
            <a:r>
              <a:rPr lang="ru-RU" sz="1400" u="sng" dirty="0" smtClean="0">
                <a:hlinkClick r:id="rId14"/>
              </a:rPr>
              <a:t>/0932</a:t>
            </a:r>
            <a:r>
              <a:rPr lang="en-US" sz="1400" u="sng" dirty="0" smtClean="0">
                <a:hlinkClick r:id="rId14"/>
              </a:rPr>
              <a:t>d</a:t>
            </a:r>
            <a:r>
              <a:rPr lang="ru-RU" sz="1400" u="sng" dirty="0" smtClean="0">
                <a:hlinkClick r:id="rId14"/>
              </a:rPr>
              <a:t>9170</a:t>
            </a:r>
            <a:r>
              <a:rPr lang="en-US" sz="1400" u="sng" dirty="0" smtClean="0">
                <a:hlinkClick r:id="rId14"/>
              </a:rPr>
              <a:t>b</a:t>
            </a:r>
            <a:r>
              <a:rPr lang="ru-RU" sz="1400" u="sng" dirty="0" smtClean="0">
                <a:hlinkClick r:id="rId14"/>
              </a:rPr>
              <a:t>0</a:t>
            </a:r>
            <a:r>
              <a:rPr lang="en-US" sz="1400" u="sng" dirty="0" smtClean="0">
                <a:hlinkClick r:id="rId14"/>
              </a:rPr>
              <a:t>a</a:t>
            </a:r>
            <a:r>
              <a:rPr lang="ru-RU" sz="1400" u="sng" dirty="0" smtClean="0">
                <a:hlinkClick r:id="rId14"/>
              </a:rPr>
              <a:t>3</a:t>
            </a:r>
            <a:r>
              <a:rPr lang="en-US" sz="1400" u="sng" dirty="0" smtClean="0">
                <a:hlinkClick r:id="rId14"/>
              </a:rPr>
              <a:t>f</a:t>
            </a:r>
            <a:r>
              <a:rPr lang="ru-RU" sz="1400" u="sng" dirty="0" smtClean="0">
                <a:hlinkClick r:id="rId14"/>
              </a:rPr>
              <a:t>34046</a:t>
            </a:r>
            <a:r>
              <a:rPr lang="en-US" sz="1400" u="sng" dirty="0" smtClean="0">
                <a:hlinkClick r:id="rId14"/>
              </a:rPr>
              <a:t>e</a:t>
            </a:r>
            <a:r>
              <a:rPr lang="ru-RU" sz="1400" u="sng" dirty="0" smtClean="0">
                <a:hlinkClick r:id="rId14"/>
              </a:rPr>
              <a:t>6</a:t>
            </a:r>
            <a:r>
              <a:rPr lang="en-US" sz="1400" u="sng" dirty="0" smtClean="0">
                <a:hlinkClick r:id="rId14"/>
              </a:rPr>
              <a:t>a</a:t>
            </a:r>
            <a:r>
              <a:rPr lang="ru-RU" sz="1400" u="sng" dirty="0" smtClean="0">
                <a:hlinkClick r:id="rId14"/>
              </a:rPr>
              <a:t>4</a:t>
            </a:r>
            <a:r>
              <a:rPr lang="en-US" sz="1400" u="sng" dirty="0" err="1" smtClean="0">
                <a:hlinkClick r:id="rId14"/>
              </a:rPr>
              <a:t>fcac</a:t>
            </a:r>
            <a:r>
              <a:rPr lang="ru-RU" sz="1400" u="sng" dirty="0" smtClean="0">
                <a:hlinkClick r:id="rId14"/>
              </a:rPr>
              <a:t>6</a:t>
            </a:r>
            <a:r>
              <a:rPr lang="en-US" sz="1400" u="sng" dirty="0" err="1" smtClean="0">
                <a:hlinkClick r:id="rId14"/>
              </a:rPr>
              <a:t>df</a:t>
            </a:r>
            <a:r>
              <a:rPr lang="ru-RU" sz="1400" u="sng" dirty="0" smtClean="0">
                <a:hlinkClick r:id="rId14"/>
              </a:rPr>
              <a:t>40</a:t>
            </a:r>
            <a:r>
              <a:rPr lang="ru-RU" sz="1400" dirty="0" smtClean="0"/>
              <a:t> веселый смайлик</a:t>
            </a:r>
          </a:p>
          <a:p>
            <a:r>
              <a:rPr lang="en-US" sz="1400" u="sng" dirty="0" smtClean="0">
                <a:hlinkClick r:id="rId15"/>
              </a:rPr>
              <a:t>http</a:t>
            </a:r>
            <a:r>
              <a:rPr lang="ru-RU" sz="1400" u="sng" dirty="0" smtClean="0">
                <a:hlinkClick r:id="rId15"/>
              </a:rPr>
              <a:t>://</a:t>
            </a:r>
            <a:r>
              <a:rPr lang="en-US" sz="1400" u="sng" dirty="0" smtClean="0">
                <a:hlinkClick r:id="rId15"/>
              </a:rPr>
              <a:t>www</a:t>
            </a:r>
            <a:r>
              <a:rPr lang="ru-RU" sz="1400" u="sng" dirty="0" smtClean="0">
                <a:hlinkClick r:id="rId15"/>
              </a:rPr>
              <a:t>.</a:t>
            </a:r>
            <a:r>
              <a:rPr lang="en-US" sz="1400" u="sng" dirty="0" err="1" smtClean="0">
                <a:hlinkClick r:id="rId15"/>
              </a:rPr>
              <a:t>beesona</a:t>
            </a:r>
            <a:r>
              <a:rPr lang="ru-RU" sz="1400" u="sng" dirty="0" smtClean="0">
                <a:hlinkClick r:id="rId15"/>
              </a:rPr>
              <a:t>.</a:t>
            </a:r>
            <a:r>
              <a:rPr lang="en-US" sz="1400" u="sng" dirty="0" err="1" smtClean="0">
                <a:hlinkClick r:id="rId15"/>
              </a:rPr>
              <a:t>ru</a:t>
            </a:r>
            <a:r>
              <a:rPr lang="ru-RU" sz="1400" u="sng" dirty="0" smtClean="0">
                <a:hlinkClick r:id="rId15"/>
              </a:rPr>
              <a:t>/</a:t>
            </a:r>
            <a:r>
              <a:rPr lang="en-US" sz="1400" u="sng" dirty="0" smtClean="0">
                <a:hlinkClick r:id="rId15"/>
              </a:rPr>
              <a:t>upload</a:t>
            </a:r>
            <a:r>
              <a:rPr lang="ru-RU" sz="1400" u="sng" dirty="0" smtClean="0">
                <a:hlinkClick r:id="rId15"/>
              </a:rPr>
              <a:t>/565/011</a:t>
            </a:r>
            <a:r>
              <a:rPr lang="en-US" sz="1400" u="sng" dirty="0" smtClean="0">
                <a:hlinkClick r:id="rId15"/>
              </a:rPr>
              <a:t>c</a:t>
            </a:r>
            <a:r>
              <a:rPr lang="ru-RU" sz="1400" u="sng" dirty="0" smtClean="0">
                <a:hlinkClick r:id="rId15"/>
              </a:rPr>
              <a:t>3</a:t>
            </a:r>
            <a:r>
              <a:rPr lang="en-US" sz="1400" u="sng" dirty="0" smtClean="0">
                <a:hlinkClick r:id="rId15"/>
              </a:rPr>
              <a:t>d</a:t>
            </a:r>
            <a:r>
              <a:rPr lang="ru-RU" sz="1400" u="sng" dirty="0" smtClean="0">
                <a:hlinkClick r:id="rId15"/>
              </a:rPr>
              <a:t>4</a:t>
            </a:r>
            <a:r>
              <a:rPr lang="en-US" sz="1400" u="sng" dirty="0" err="1" smtClean="0">
                <a:hlinkClick r:id="rId15"/>
              </a:rPr>
              <a:t>ec</a:t>
            </a:r>
            <a:r>
              <a:rPr lang="ru-RU" sz="1400" u="sng" dirty="0" smtClean="0">
                <a:hlinkClick r:id="rId15"/>
              </a:rPr>
              <a:t>047</a:t>
            </a:r>
            <a:r>
              <a:rPr lang="en-US" sz="1400" u="sng" dirty="0" err="1" smtClean="0">
                <a:hlinkClick r:id="rId15"/>
              </a:rPr>
              <a:t>bcd</a:t>
            </a:r>
            <a:r>
              <a:rPr lang="ru-RU" sz="1400" u="sng" dirty="0" smtClean="0">
                <a:hlinkClick r:id="rId15"/>
              </a:rPr>
              <a:t>1786</a:t>
            </a:r>
            <a:r>
              <a:rPr lang="en-US" sz="1400" u="sng" dirty="0" smtClean="0">
                <a:hlinkClick r:id="rId15"/>
              </a:rPr>
              <a:t>f</a:t>
            </a:r>
            <a:r>
              <a:rPr lang="ru-RU" sz="1400" u="sng" dirty="0" smtClean="0">
                <a:hlinkClick r:id="rId15"/>
              </a:rPr>
              <a:t>02</a:t>
            </a:r>
            <a:r>
              <a:rPr lang="en-US" sz="1400" u="sng" dirty="0" err="1" smtClean="0">
                <a:hlinkClick r:id="rId15"/>
              </a:rPr>
              <a:t>ec</a:t>
            </a:r>
            <a:r>
              <a:rPr lang="ru-RU" sz="1400" u="sng" dirty="0" smtClean="0">
                <a:hlinkClick r:id="rId15"/>
              </a:rPr>
              <a:t>20948</a:t>
            </a:r>
            <a:r>
              <a:rPr lang="en-US" sz="1400" u="sng" dirty="0" smtClean="0">
                <a:hlinkClick r:id="rId15"/>
              </a:rPr>
              <a:t>b</a:t>
            </a:r>
            <a:r>
              <a:rPr lang="ru-RU" sz="1400" u="sng" dirty="0" smtClean="0">
                <a:hlinkClick r:id="rId15"/>
              </a:rPr>
              <a:t>01.</a:t>
            </a:r>
            <a:r>
              <a:rPr lang="en-US" sz="1400" u="sng" dirty="0" smtClean="0">
                <a:hlinkClick r:id="rId15"/>
              </a:rPr>
              <a:t>jpg</a:t>
            </a:r>
            <a:r>
              <a:rPr lang="ru-RU" sz="1400" dirty="0" smtClean="0"/>
              <a:t>  фон птицы в сказках</a:t>
            </a:r>
          </a:p>
          <a:p>
            <a:r>
              <a:rPr lang="ru-RU" sz="1400" u="sng" dirty="0" smtClean="0">
                <a:hlinkClick r:id="rId16"/>
              </a:rPr>
              <a:t>http://savepic.ru/1148239m.gif</a:t>
            </a:r>
            <a:r>
              <a:rPr lang="ru-RU" sz="1400" dirty="0" smtClean="0"/>
              <a:t> грустный смайлик</a:t>
            </a:r>
          </a:p>
          <a:p>
            <a:r>
              <a:rPr lang="ru-RU" sz="1400" u="sng" dirty="0" smtClean="0">
                <a:hlinkClick r:id="rId17"/>
              </a:rPr>
              <a:t>http://www.junglewalk.com/animal-pictures/503/BT/Ostrich-10050.jpg</a:t>
            </a:r>
            <a:r>
              <a:rPr lang="ru-RU" sz="1400" dirty="0" smtClean="0"/>
              <a:t> страус</a:t>
            </a:r>
          </a:p>
          <a:p>
            <a:r>
              <a:rPr lang="en-US" sz="1400" u="sng" dirty="0" smtClean="0">
                <a:hlinkClick r:id="rId18"/>
              </a:rPr>
              <a:t>http</a:t>
            </a:r>
            <a:r>
              <a:rPr lang="ru-RU" sz="1400" u="sng" dirty="0" smtClean="0">
                <a:hlinkClick r:id="rId18"/>
              </a:rPr>
              <a:t>://</a:t>
            </a:r>
            <a:r>
              <a:rPr lang="en-US" sz="1400" u="sng" dirty="0" err="1" smtClean="0">
                <a:hlinkClick r:id="rId18"/>
              </a:rPr>
              <a:t>openclipart</a:t>
            </a:r>
            <a:r>
              <a:rPr lang="ru-RU" sz="1400" u="sng" dirty="0" smtClean="0">
                <a:hlinkClick r:id="rId18"/>
              </a:rPr>
              <a:t>.</a:t>
            </a:r>
            <a:r>
              <a:rPr lang="en-US" sz="1400" u="sng" dirty="0" smtClean="0">
                <a:hlinkClick r:id="rId18"/>
              </a:rPr>
              <a:t>org</a:t>
            </a:r>
            <a:r>
              <a:rPr lang="ru-RU" sz="1400" u="sng" dirty="0" smtClean="0">
                <a:hlinkClick r:id="rId18"/>
              </a:rPr>
              <a:t>/</a:t>
            </a:r>
            <a:r>
              <a:rPr lang="en-US" sz="1400" u="sng" dirty="0" smtClean="0">
                <a:hlinkClick r:id="rId18"/>
              </a:rPr>
              <a:t>image</a:t>
            </a:r>
            <a:r>
              <a:rPr lang="ru-RU" sz="1400" u="sng" dirty="0" smtClean="0">
                <a:hlinkClick r:id="rId18"/>
              </a:rPr>
              <a:t>/800</a:t>
            </a:r>
            <a:r>
              <a:rPr lang="en-US" sz="1400" u="sng" dirty="0" err="1" smtClean="0">
                <a:hlinkClick r:id="rId18"/>
              </a:rPr>
              <a:t>px</a:t>
            </a:r>
            <a:r>
              <a:rPr lang="ru-RU" sz="1400" u="sng" dirty="0" smtClean="0">
                <a:hlinkClick r:id="rId18"/>
              </a:rPr>
              <a:t>/</a:t>
            </a:r>
            <a:r>
              <a:rPr lang="en-US" sz="1400" u="sng" dirty="0" err="1" smtClean="0">
                <a:hlinkClick r:id="rId18"/>
              </a:rPr>
              <a:t>svg</a:t>
            </a:r>
            <a:r>
              <a:rPr lang="ru-RU" sz="1400" u="sng" dirty="0" smtClean="0">
                <a:hlinkClick r:id="rId18"/>
              </a:rPr>
              <a:t>_</a:t>
            </a:r>
            <a:r>
              <a:rPr lang="en-US" sz="1400" u="sng" dirty="0" smtClean="0">
                <a:hlinkClick r:id="rId18"/>
              </a:rPr>
              <a:t>to</a:t>
            </a:r>
            <a:r>
              <a:rPr lang="ru-RU" sz="1400" u="sng" dirty="0" smtClean="0">
                <a:hlinkClick r:id="rId18"/>
              </a:rPr>
              <a:t>_</a:t>
            </a:r>
            <a:r>
              <a:rPr lang="en-US" sz="1400" u="sng" dirty="0" err="1" smtClean="0">
                <a:hlinkClick r:id="rId18"/>
              </a:rPr>
              <a:t>png</a:t>
            </a:r>
            <a:r>
              <a:rPr lang="ru-RU" sz="1400" u="sng" dirty="0" smtClean="0">
                <a:hlinkClick r:id="rId18"/>
              </a:rPr>
              <a:t>/12751/</a:t>
            </a:r>
            <a:r>
              <a:rPr lang="en-US" sz="1400" u="sng" dirty="0" smtClean="0">
                <a:hlinkClick r:id="rId18"/>
              </a:rPr>
              <a:t>Anonymous</a:t>
            </a:r>
            <a:r>
              <a:rPr lang="ru-RU" sz="1400" u="sng" dirty="0" smtClean="0">
                <a:hlinkClick r:id="rId18"/>
              </a:rPr>
              <a:t>_</a:t>
            </a:r>
            <a:r>
              <a:rPr lang="en-US" sz="1400" u="sng" dirty="0" smtClean="0">
                <a:hlinkClick r:id="rId18"/>
              </a:rPr>
              <a:t>emperor</a:t>
            </a:r>
            <a:r>
              <a:rPr lang="ru-RU" sz="1400" u="sng" dirty="0" smtClean="0">
                <a:hlinkClick r:id="rId18"/>
              </a:rPr>
              <a:t>_</a:t>
            </a:r>
            <a:r>
              <a:rPr lang="en-US" sz="1400" u="sng" dirty="0" smtClean="0">
                <a:hlinkClick r:id="rId18"/>
              </a:rPr>
              <a:t>penguin</a:t>
            </a:r>
            <a:r>
              <a:rPr lang="ru-RU" sz="1400" u="sng" dirty="0" smtClean="0">
                <a:hlinkClick r:id="rId18"/>
              </a:rPr>
              <a:t>.</a:t>
            </a:r>
            <a:r>
              <a:rPr lang="en-US" sz="1400" u="sng" dirty="0" err="1" smtClean="0">
                <a:hlinkClick r:id="rId18"/>
              </a:rPr>
              <a:t>png</a:t>
            </a:r>
            <a:r>
              <a:rPr lang="en-US" sz="1400" dirty="0" smtClean="0"/>
              <a:t> </a:t>
            </a:r>
            <a:r>
              <a:rPr lang="ru-RU" sz="1400" dirty="0" smtClean="0"/>
              <a:t>пингвин</a:t>
            </a:r>
          </a:p>
          <a:p>
            <a:r>
              <a:rPr lang="ru-RU" sz="1400" u="sng" dirty="0" smtClean="0">
                <a:hlinkClick r:id="rId19"/>
              </a:rPr>
              <a:t>http://dront.ru/images/dront-2.jpg</a:t>
            </a:r>
            <a:r>
              <a:rPr lang="ru-RU" sz="1400" dirty="0" smtClean="0"/>
              <a:t>  дронт</a:t>
            </a:r>
          </a:p>
          <a:p>
            <a:r>
              <a:rPr lang="ru-RU" sz="1400" dirty="0" smtClean="0"/>
              <a:t>http://stat19.privet.ru/lr/0b192ba302e2bc280561f136405b7eab странствующий голубь</a:t>
            </a:r>
          </a:p>
          <a:p>
            <a:r>
              <a:rPr lang="ru-RU" sz="1400" u="sng" dirty="0" smtClean="0">
                <a:hlinkClick r:id="rId20"/>
              </a:rPr>
              <a:t>http://www.avianenrichment.com/news/news14_files_files/image001.jpg</a:t>
            </a:r>
            <a:r>
              <a:rPr lang="ru-RU" sz="1400" dirty="0" smtClean="0"/>
              <a:t> </a:t>
            </a:r>
            <a:r>
              <a:rPr lang="ru-RU" sz="1400" dirty="0" err="1" smtClean="0"/>
              <a:t>какапо</a:t>
            </a:r>
            <a:endParaRPr lang="ru-RU" sz="1400" dirty="0" smtClean="0"/>
          </a:p>
          <a:p>
            <a:r>
              <a:rPr lang="ru-RU" sz="1400" u="sng" dirty="0" smtClean="0">
                <a:hlinkClick r:id="rId21"/>
              </a:rPr>
              <a:t>http://im7-tub-ru.yandex.net/i?id=130546429-45-72&amp;n=21</a:t>
            </a:r>
            <a:r>
              <a:rPr lang="ru-RU" sz="1400" dirty="0" smtClean="0"/>
              <a:t> книга</a:t>
            </a:r>
          </a:p>
          <a:p>
            <a:r>
              <a:rPr lang="ru-RU" sz="1400" u="sng" dirty="0" smtClean="0">
                <a:hlinkClick r:id="rId22"/>
              </a:rPr>
              <a:t>http://www.zoopage.ru/foto/second/326.jpg</a:t>
            </a:r>
            <a:r>
              <a:rPr lang="ru-RU" sz="1400" dirty="0" smtClean="0"/>
              <a:t> аист черный</a:t>
            </a:r>
          </a:p>
          <a:p>
            <a:r>
              <a:rPr lang="ru-RU" sz="1400" u="sng" dirty="0" smtClean="0">
                <a:hlinkClick r:id="rId23"/>
              </a:rPr>
              <a:t>http://stat21.privet.ru/lr/0c23070b0090e107f0b7f6f584f978f5</a:t>
            </a:r>
            <a:r>
              <a:rPr lang="ru-RU" sz="1400" dirty="0" smtClean="0"/>
              <a:t> филин</a:t>
            </a:r>
            <a:endParaRPr lang="ru-RU" sz="1400" dirty="0"/>
          </a:p>
        </p:txBody>
      </p:sp>
      <p:sp>
        <p:nvSpPr>
          <p:cNvPr id="4" name="Управляющая кнопка: назад 3">
            <a:hlinkClick r:id="" action="ppaction://hlinkshowjump?jump=firstslide" highlightClick="1"/>
          </p:cNvPr>
          <p:cNvSpPr/>
          <p:nvPr/>
        </p:nvSpPr>
        <p:spPr>
          <a:xfrm>
            <a:off x="142875" y="6272213"/>
            <a:ext cx="649288" cy="5222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endshow" highlightClick="1"/>
          </p:cNvPr>
          <p:cNvSpPr/>
          <p:nvPr/>
        </p:nvSpPr>
        <p:spPr>
          <a:xfrm>
            <a:off x="8228013" y="6240463"/>
            <a:ext cx="754062" cy="520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4791075" y="1628775"/>
            <a:ext cx="396081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6600"/>
                </a:solidFill>
              </a:rPr>
              <a:t>Черный, проворный,</a:t>
            </a:r>
          </a:p>
          <a:p>
            <a:r>
              <a:rPr lang="ru-RU" sz="4000">
                <a:solidFill>
                  <a:srgbClr val="FF6600"/>
                </a:solidFill>
              </a:rPr>
              <a:t>Кричит «крак»</a:t>
            </a:r>
          </a:p>
          <a:p>
            <a:r>
              <a:rPr lang="ru-RU" sz="4000">
                <a:solidFill>
                  <a:srgbClr val="FF6600"/>
                </a:solidFill>
              </a:rPr>
              <a:t>Червякам враг.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555875" y="5516563"/>
            <a:ext cx="1111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6600"/>
                </a:solidFill>
              </a:rPr>
              <a:t>Ответ: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31151" y="188640"/>
            <a:ext cx="191751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Балл</a:t>
            </a:r>
          </a:p>
        </p:txBody>
      </p:sp>
      <p:pic>
        <p:nvPicPr>
          <p:cNvPr id="4101" name="Рисунок 4"/>
          <p:cNvPicPr>
            <a:picLocks noChangeAspect="1"/>
          </p:cNvPicPr>
          <p:nvPr/>
        </p:nvPicPr>
        <p:blipFill>
          <a:blip r:embed="rId3" cstate="print"/>
          <a:srcRect b="13460"/>
          <a:stretch>
            <a:fillRect/>
          </a:stretch>
        </p:blipFill>
        <p:spPr bwMode="auto">
          <a:xfrm>
            <a:off x="395288" y="157163"/>
            <a:ext cx="38100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233363" y="6092825"/>
            <a:ext cx="647700" cy="611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04375" y="5332566"/>
            <a:ext cx="133523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Грач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3810000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5356225" y="396875"/>
            <a:ext cx="22034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Балла</a:t>
            </a:r>
          </a:p>
        </p:txBody>
      </p:sp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3013075" y="2781300"/>
            <a:ext cx="4899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CC0000"/>
                </a:solidFill>
              </a:rPr>
              <a:t>У матери 20 деток,</a:t>
            </a:r>
          </a:p>
          <a:p>
            <a:r>
              <a:rPr lang="ru-RU" sz="3600">
                <a:solidFill>
                  <a:srgbClr val="CC0000"/>
                </a:solidFill>
              </a:rPr>
              <a:t>Все детки- однолетки.</a:t>
            </a:r>
          </a:p>
        </p:txBody>
      </p:sp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1693863" y="5864225"/>
            <a:ext cx="12684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6600"/>
                </a:solidFill>
              </a:rPr>
              <a:t>Ответ: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12733" y="5679354"/>
            <a:ext cx="550298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Курица с цыплятами</a:t>
            </a:r>
          </a:p>
        </p:txBody>
      </p:sp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107950" y="6126163"/>
            <a:ext cx="720725" cy="571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863" y="393700"/>
            <a:ext cx="38100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5645150" y="692150"/>
            <a:ext cx="22034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Балла</a:t>
            </a:r>
          </a:p>
        </p:txBody>
      </p:sp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3563938" y="2862263"/>
            <a:ext cx="514826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FF6600"/>
                </a:solidFill>
              </a:rPr>
              <a:t>И петь не поет,</a:t>
            </a:r>
          </a:p>
          <a:p>
            <a:r>
              <a:rPr lang="ru-RU" sz="4000">
                <a:solidFill>
                  <a:srgbClr val="FF6600"/>
                </a:solidFill>
              </a:rPr>
              <a:t>И летать не летает</a:t>
            </a:r>
          </a:p>
          <a:p>
            <a:r>
              <a:rPr lang="ru-RU" sz="4000">
                <a:solidFill>
                  <a:srgbClr val="FF6600"/>
                </a:solidFill>
              </a:rPr>
              <a:t>За что же тогда</a:t>
            </a:r>
          </a:p>
          <a:p>
            <a:r>
              <a:rPr lang="ru-RU" sz="4000">
                <a:solidFill>
                  <a:srgbClr val="FF6600"/>
                </a:solidFill>
              </a:rPr>
              <a:t>Его птицей считают?</a:t>
            </a:r>
          </a:p>
        </p:txBody>
      </p:sp>
      <p:sp>
        <p:nvSpPr>
          <p:cNvPr id="6149" name="Прямоугольник 3"/>
          <p:cNvSpPr>
            <a:spLocks noChangeArrowheads="1"/>
          </p:cNvSpPr>
          <p:nvPr/>
        </p:nvSpPr>
        <p:spPr bwMode="auto">
          <a:xfrm>
            <a:off x="2074863" y="5876925"/>
            <a:ext cx="1268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6600"/>
                </a:solidFill>
              </a:rPr>
              <a:t>Ответ: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4084" y="5773571"/>
            <a:ext cx="1992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Страус</a:t>
            </a:r>
          </a:p>
        </p:txBody>
      </p:sp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107950" y="6126163"/>
            <a:ext cx="720725" cy="571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3810000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6084888" y="549275"/>
            <a:ext cx="2201862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Балла</a:t>
            </a:r>
          </a:p>
        </p:txBody>
      </p:sp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107950" y="6126163"/>
            <a:ext cx="720725" cy="571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5802464"/>
            <a:ext cx="2721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ласточка</a:t>
            </a:r>
          </a:p>
        </p:txBody>
      </p:sp>
      <p:sp>
        <p:nvSpPr>
          <p:cNvPr id="7174" name="Прямоугольник 4"/>
          <p:cNvSpPr>
            <a:spLocks noChangeArrowheads="1"/>
          </p:cNvSpPr>
          <p:nvPr/>
        </p:nvSpPr>
        <p:spPr bwMode="auto">
          <a:xfrm>
            <a:off x="3635375" y="5864225"/>
            <a:ext cx="12684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6600"/>
                </a:solidFill>
              </a:rPr>
              <a:t>Ответ:</a:t>
            </a:r>
            <a:endParaRPr lang="ru-RU"/>
          </a:p>
        </p:txBody>
      </p:sp>
      <p:sp>
        <p:nvSpPr>
          <p:cNvPr id="7175" name="TextBox 5"/>
          <p:cNvSpPr txBox="1">
            <a:spLocks noChangeArrowheads="1"/>
          </p:cNvSpPr>
          <p:nvPr/>
        </p:nvSpPr>
        <p:spPr bwMode="auto">
          <a:xfrm>
            <a:off x="1830388" y="2781300"/>
            <a:ext cx="61468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FF6600"/>
                </a:solidFill>
              </a:rPr>
              <a:t>Спереди - шильце,</a:t>
            </a:r>
          </a:p>
          <a:p>
            <a:r>
              <a:rPr lang="ru-RU" sz="4000">
                <a:solidFill>
                  <a:srgbClr val="FF6600"/>
                </a:solidFill>
              </a:rPr>
              <a:t>Сзади – вильце,</a:t>
            </a:r>
          </a:p>
          <a:p>
            <a:r>
              <a:rPr lang="ru-RU" sz="4000">
                <a:solidFill>
                  <a:srgbClr val="FF6600"/>
                </a:solidFill>
              </a:rPr>
              <a:t>Сверху- черное суконце,</a:t>
            </a:r>
          </a:p>
          <a:p>
            <a:r>
              <a:rPr lang="ru-RU" sz="4000">
                <a:solidFill>
                  <a:srgbClr val="FF6600"/>
                </a:solidFill>
              </a:rPr>
              <a:t>Снизу- белое полотенце.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04664"/>
            <a:ext cx="396698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Птицы в сказках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79388" y="2390775"/>
            <a:ext cx="670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66"/>
                </a:solidFill>
              </a:rPr>
              <a:t>Эта птица родилась очень гадкой.</a:t>
            </a: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107950" y="6126163"/>
            <a:ext cx="720725" cy="571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30975" y="201613"/>
            <a:ext cx="19177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Балл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9275" y="3284538"/>
            <a:ext cx="3138488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1" y="163420"/>
            <a:ext cx="1405731" cy="1989242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8950" y="315913"/>
            <a:ext cx="56324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Птицы в сказках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46725" y="1300163"/>
            <a:ext cx="2908300" cy="922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Балла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187450" y="2852738"/>
            <a:ext cx="7318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C00CC"/>
                </a:solidFill>
              </a:rPr>
              <a:t>Какая птица спасла героиню от неравного брака?</a:t>
            </a:r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107950" y="6126163"/>
            <a:ext cx="720725" cy="571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0075" y="3770313"/>
            <a:ext cx="3413125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413" y="306388"/>
            <a:ext cx="1408112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88125" y="261938"/>
            <a:ext cx="20002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Балла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44675" y="261938"/>
            <a:ext cx="47529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Птицы в сказках</a:t>
            </a: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107950" y="6126163"/>
            <a:ext cx="720725" cy="571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519113" y="2254250"/>
            <a:ext cx="86248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Какая птица превращалась в министра сказочной страны?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361" r="3638" b="5083"/>
          <a:stretch>
            <a:fillRect/>
          </a:stretch>
        </p:blipFill>
        <p:spPr bwMode="auto">
          <a:xfrm>
            <a:off x="2673350" y="3460750"/>
            <a:ext cx="3095625" cy="26654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261938"/>
            <a:ext cx="1408113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782</TotalTime>
  <Words>539</Words>
  <Application>Microsoft Office PowerPoint</Application>
  <PresentationFormat>Экран (4:3)</PresentationFormat>
  <Paragraphs>144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83</cp:revision>
  <dcterms:created xsi:type="dcterms:W3CDTF">2010-04-23T03:00:43Z</dcterms:created>
  <dcterms:modified xsi:type="dcterms:W3CDTF">2020-04-08T19:33:31Z</dcterms:modified>
</cp:coreProperties>
</file>