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70" r:id="rId6"/>
    <p:sldId id="257" r:id="rId7"/>
    <p:sldId id="268" r:id="rId8"/>
    <p:sldId id="271" r:id="rId9"/>
    <p:sldId id="262" r:id="rId10"/>
    <p:sldId id="272" r:id="rId11"/>
    <p:sldId id="269" r:id="rId12"/>
    <p:sldId id="263" r:id="rId13"/>
    <p:sldId id="265" r:id="rId14"/>
    <p:sldId id="264" r:id="rId15"/>
    <p:sldId id="266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9966FF"/>
    <a:srgbClr val="FF0066"/>
    <a:srgbClr val="FF66FF"/>
    <a:srgbClr val="33CCCC"/>
    <a:srgbClr val="00FFCC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952FC1ED-CCCC-49DD-A576-636151A51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19C4E-0A6A-4D4D-B5B2-58E99D72AE7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343B18AA-E96C-49C7-9FF9-A4C5A76B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6B67-755F-4A58-AC33-14AE86763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6C1F-3283-457B-A31C-2FDB1E48C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A177-68B0-4718-A5F9-8145E852B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F8FE-4DF4-4C07-939E-16A454DE6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5C113-E27D-4266-810C-CC34A46FB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0384-3544-4211-9964-3C3369BD6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C80A-8E61-4E83-B830-BD1D32FF0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920B3-419B-4B1F-8DCB-C5F7E30F4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A67-8C3E-4C77-B6B9-D3729D30C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3101E-58C4-4465-9B46-53218188E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8E4B-9CA5-43ED-83A4-289775648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47119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0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2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2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2C5C698-2897-4731-B404-320C165F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47126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7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08012010145527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6840538" cy="1871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Парниковый эффект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55451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sz="2400"/>
              <a:t>Сократятся жилые земли</a:t>
            </a:r>
            <a:r>
              <a:rPr kumimoji="0" lang="ru-RU" sz="2400"/>
              <a:t>, вседствии затопления участков суши, потому что</a:t>
            </a:r>
          </a:p>
          <a:p>
            <a:r>
              <a:rPr kumimoji="0" lang="ru-RU" sz="2400"/>
              <a:t>     </a:t>
            </a:r>
            <a:r>
              <a:rPr kumimoji="0" lang="en-GB" sz="2400"/>
              <a:t>а) вода, нагреваясь становится менее плотной и расширяется, расширение морской воды приведет к общему повышению уровня моря; </a:t>
            </a:r>
            <a:endParaRPr kumimoji="0" lang="ru-RU" sz="2400"/>
          </a:p>
          <a:p>
            <a:r>
              <a:rPr kumimoji="0" lang="ru-RU" sz="2400"/>
              <a:t>     </a:t>
            </a:r>
            <a:r>
              <a:rPr kumimoji="0" lang="en-GB" sz="2400"/>
              <a:t>б) повышение температуры может растопить часть многолетних льдов, покрывающих некоторые районы суши, например, Антарктиду или высокие горные цепи.</a:t>
            </a:r>
            <a:r>
              <a:rPr kumimoji="0" lang="en-GB"/>
              <a:t> </a:t>
            </a:r>
            <a:endParaRPr kumimoji="0" lang="ru-RU"/>
          </a:p>
        </p:txBody>
      </p:sp>
      <p:pic>
        <p:nvPicPr>
          <p:cNvPr id="12291" name="Picture 8" descr="331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836613"/>
            <a:ext cx="36369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 descr="31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051300"/>
            <a:ext cx="453548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6" descr="284738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329238" cy="65976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en-GB" smtClean="0"/>
              <a:t>Многие растения погибнут от недостатка влаги и животным придется переселится в другие места в поисках пищи и воды. </a:t>
            </a:r>
            <a:endParaRPr lang="ru-RU" smtClean="0"/>
          </a:p>
          <a:p>
            <a:pPr eaLnBrk="1" hangingPunct="1"/>
            <a:r>
              <a:rPr lang="en-GB" smtClean="0"/>
              <a:t>Если повышение температуры приведет к гибели многих растений, то вслед за ними вымрут и многие виды животных. </a:t>
            </a:r>
          </a:p>
        </p:txBody>
      </p:sp>
      <p:pic>
        <p:nvPicPr>
          <p:cNvPr id="14339" name="Picture 6" descr="392244206_5ffb0c52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76250"/>
            <a:ext cx="396081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madagascar_lemur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933825"/>
            <a:ext cx="35290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4813"/>
            <a:ext cx="5292725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Урожай</a:t>
            </a:r>
            <a:r>
              <a:rPr lang="ru-RU" sz="2400" smtClean="0"/>
              <a:t> основных культур</a:t>
            </a:r>
            <a:r>
              <a:rPr lang="en-GB" sz="2400" smtClean="0"/>
              <a:t> может быть </a:t>
            </a:r>
            <a:r>
              <a:rPr lang="ru-RU" sz="2400" smtClean="0"/>
              <a:t>снижен вследствие</a:t>
            </a:r>
            <a:r>
              <a:rPr lang="en-GB" sz="2400" smtClean="0"/>
              <a:t> болезней, вызванных вредными насекомыми, поскольку повышение температуры ускорит их размножение. 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Почвы в некоторых областях окажутся малопригодными для выращивания основных культур</a:t>
            </a:r>
            <a:r>
              <a:rPr lang="ru-RU" sz="2400" smtClean="0"/>
              <a:t>. </a:t>
            </a:r>
            <a:r>
              <a:rPr lang="en-GB" sz="2400" smtClean="0"/>
              <a:t>Глобальное потепление ускорило бы, вероятно, разложение органического вещества в почвах, что привело бы к дополнительному поступлению в атмосферу диоксида углерода и метана и ускорило парниковый эффект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15363" name="Picture 5" descr="1189084181_0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188913"/>
            <a:ext cx="30988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image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284538"/>
            <a:ext cx="3048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565400"/>
            <a:ext cx="7086600" cy="1447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Blackadder ITC" pitchFamily="82" charset="0"/>
              </a:rPr>
              <a:t>Положительные последствия парникового эффекта</a:t>
            </a:r>
            <a:endParaRPr lang="en-GB" b="1" smtClean="0">
              <a:solidFill>
                <a:srgbClr val="FF0066"/>
              </a:solidFill>
              <a:latin typeface="Blackadder ITC" pitchFamily="8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4221163"/>
            <a:ext cx="7092950" cy="226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увеличение продолжительности вегетационного сезона в средних и высоких широтах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 Увеличение концетрации диоксида углерода может ускорить фотосинтез. </a:t>
            </a:r>
          </a:p>
        </p:txBody>
      </p:sp>
      <p:pic>
        <p:nvPicPr>
          <p:cNvPr id="16388" name="Picture 4" descr="Appe-resigns-Chamber-of-Comme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3050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218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8913"/>
            <a:ext cx="21859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012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60350"/>
            <a:ext cx="1943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727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333375"/>
            <a:ext cx="21605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CCCC"/>
                </a:solidFill>
                <a:latin typeface="Blackadder ITC" pitchFamily="82" charset="0"/>
              </a:rPr>
              <a:t>Решение проблемы парникового эффекта</a:t>
            </a:r>
            <a:endParaRPr lang="en-GB" b="1" smtClean="0">
              <a:solidFill>
                <a:srgbClr val="33CCCC"/>
              </a:solidFill>
              <a:latin typeface="Blackadder ITC" pitchFamily="82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В</a:t>
            </a:r>
            <a:r>
              <a:rPr lang="en-GB" sz="2400" smtClean="0"/>
              <a:t>осстановления почвенного и растительного покрова с максимальными запасами органического вещества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Замена </a:t>
            </a:r>
            <a:r>
              <a:rPr lang="en-GB" sz="2400" smtClean="0"/>
              <a:t>ископаемого топлива другими источниками энергии</a:t>
            </a:r>
            <a:r>
              <a:rPr lang="ru-RU" sz="2400" smtClean="0"/>
              <a:t> - </a:t>
            </a:r>
            <a:r>
              <a:rPr lang="en-GB" sz="2400" smtClean="0"/>
              <a:t>экологически безвредными, не требующими расхода кислорода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</a:t>
            </a:r>
            <a:r>
              <a:rPr lang="en-GB" sz="2400" smtClean="0"/>
              <a:t>спользова</a:t>
            </a:r>
            <a:r>
              <a:rPr lang="ru-RU" sz="2400" smtClean="0"/>
              <a:t>ние</a:t>
            </a:r>
            <a:r>
              <a:rPr lang="en-GB" sz="2400" smtClean="0"/>
              <a:t> водн</a:t>
            </a:r>
            <a:r>
              <a:rPr lang="ru-RU" sz="2400" smtClean="0"/>
              <a:t>ой и </a:t>
            </a:r>
            <a:r>
              <a:rPr lang="en-GB" sz="2400" smtClean="0"/>
              <a:t> ветров</a:t>
            </a:r>
            <a:r>
              <a:rPr lang="ru-RU" sz="2400" smtClean="0"/>
              <a:t>ой</a:t>
            </a:r>
            <a:r>
              <a:rPr lang="en-GB" sz="2400" smtClean="0"/>
              <a:t> энерг</a:t>
            </a:r>
            <a:r>
              <a:rPr lang="ru-RU" sz="2400" smtClean="0"/>
              <a:t>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Б</a:t>
            </a:r>
            <a:r>
              <a:rPr lang="en-GB" sz="2400" smtClean="0"/>
              <a:t>орьба с сокращением растительного покрова Земли</a:t>
            </a:r>
            <a:r>
              <a:rPr lang="ru-RU" sz="2400" smtClean="0"/>
              <a:t> (т.к. многие растения очищают воздух от парниковых газов).</a:t>
            </a:r>
          </a:p>
        </p:txBody>
      </p:sp>
      <p:pic>
        <p:nvPicPr>
          <p:cNvPr id="17412" name="Picture 4" descr="Cars_030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2540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04813"/>
            <a:ext cx="4659313" cy="1447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CCCC"/>
                </a:solidFill>
                <a:latin typeface="Blackadder ITC" pitchFamily="82" charset="0"/>
              </a:rPr>
              <a:t>Жозеф Фурье</a:t>
            </a:r>
            <a:endParaRPr lang="en-GB" b="1" smtClean="0">
              <a:solidFill>
                <a:srgbClr val="33CCCC"/>
              </a:solidFill>
              <a:latin typeface="Blackadder ITC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6994525" cy="4021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Ф</a:t>
            </a:r>
            <a:r>
              <a:rPr lang="en-GB" sz="2400" smtClean="0"/>
              <a:t>ранцузский физик</a:t>
            </a:r>
            <a:r>
              <a:rPr lang="ru-RU" sz="2400" smtClean="0"/>
              <a:t>, </a:t>
            </a:r>
            <a:r>
              <a:rPr lang="en-GB" sz="2400" smtClean="0"/>
              <a:t>предположил, что атмосфера </a:t>
            </a:r>
            <a:r>
              <a:rPr lang="ru-RU" sz="2400" smtClean="0"/>
              <a:t>З</a:t>
            </a:r>
            <a:r>
              <a:rPr lang="en-GB" sz="2400" smtClean="0"/>
              <a:t>емли выполняет функцию своего рода стекла в теплице: воздух пропускает солнечное тепло, не давая ему при этом испариться обратно в космос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Этот эффект достигается благодаря некоторым </a:t>
            </a:r>
            <a:r>
              <a:rPr lang="ru-RU" sz="2400" smtClean="0"/>
              <a:t>парниковым </a:t>
            </a:r>
            <a:r>
              <a:rPr lang="en-GB" sz="2400" smtClean="0"/>
              <a:t>газам</a:t>
            </a:r>
            <a:r>
              <a:rPr lang="ru-RU" sz="2400" smtClean="0"/>
              <a:t>. </a:t>
            </a:r>
            <a:r>
              <a:rPr lang="en-GB" sz="2400" smtClean="0"/>
              <a:t>Они пропускают видимый и «ближний» инфракрасный свет, излучаемый солнцем, но поглощают «далекое» инфракрасное излучение, имеющее более низкую частоту и образующееся при нагревании земной поверхности солнечными лучами.</a:t>
            </a:r>
          </a:p>
        </p:txBody>
      </p:sp>
      <p:pic>
        <p:nvPicPr>
          <p:cNvPr id="4100" name="Picture 5" descr="02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76250"/>
            <a:ext cx="23018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76250"/>
            <a:ext cx="7086600" cy="1447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Blackadder ITC" pitchFamily="82" charset="0"/>
              </a:rPr>
              <a:t>Парниковые газы</a:t>
            </a:r>
            <a:endParaRPr lang="en-GB" b="1" smtClean="0">
              <a:solidFill>
                <a:srgbClr val="FF0066"/>
              </a:solidFill>
              <a:latin typeface="Blackadder ITC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5329238" cy="4525963"/>
          </a:xfrm>
        </p:spPr>
        <p:txBody>
          <a:bodyPr/>
          <a:lstStyle/>
          <a:p>
            <a:pPr eaLnBrk="1" hangingPunct="1"/>
            <a:r>
              <a:rPr lang="ru-RU" sz="1800" smtClean="0"/>
              <a:t>Водяной пар- </a:t>
            </a:r>
            <a:r>
              <a:rPr lang="en-US" sz="1800" smtClean="0"/>
              <a:t>основной естественный парниковый газ, ответственный более, чем за 60 % эффекта. </a:t>
            </a:r>
            <a:endParaRPr lang="ru-RU" sz="1800" smtClean="0"/>
          </a:p>
          <a:p>
            <a:pPr eaLnBrk="1" hangingPunct="1"/>
            <a:r>
              <a:rPr lang="ru-RU" sz="1800" smtClean="0"/>
              <a:t>Углекислый газ(</a:t>
            </a:r>
            <a:r>
              <a:rPr lang="en-US" sz="1800" smtClean="0"/>
              <a:t>CO</a:t>
            </a:r>
            <a:r>
              <a:rPr lang="en-US" sz="1800" baseline="-25000" smtClean="0"/>
              <a:t>2</a:t>
            </a:r>
            <a:r>
              <a:rPr lang="ru-RU" sz="1800" smtClean="0"/>
              <a:t>)- и</a:t>
            </a:r>
            <a:r>
              <a:rPr lang="en-US" sz="1800" smtClean="0"/>
              <a:t>сточниками углекислого газа в атмосфере Земли являются вулканические выбросы, жизнедеятельность организмов, деятельность человека.</a:t>
            </a:r>
            <a:endParaRPr lang="ru-RU" sz="1800" smtClean="0"/>
          </a:p>
          <a:p>
            <a:pPr eaLnBrk="1" hangingPunct="1"/>
            <a:r>
              <a:rPr lang="ru-RU" sz="1800" smtClean="0"/>
              <a:t>Метан (</a:t>
            </a:r>
            <a:r>
              <a:rPr lang="en-US" sz="1800" smtClean="0"/>
              <a:t>CH</a:t>
            </a:r>
            <a:r>
              <a:rPr lang="en-US" sz="1800" baseline="-25000" smtClean="0"/>
              <a:t>4</a:t>
            </a:r>
            <a:r>
              <a:rPr lang="ru-RU" sz="1800" smtClean="0"/>
              <a:t>)- о</a:t>
            </a:r>
            <a:r>
              <a:rPr lang="en-US" sz="1800" smtClean="0"/>
              <a:t>сновными антропогенными источниками метана являются пищеварительная ферментация у скота, рисоводство, горение биомассы (в т. ч. сведение лесов).</a:t>
            </a:r>
            <a:endParaRPr lang="ru-RU" sz="1800" smtClean="0"/>
          </a:p>
          <a:p>
            <a:pPr eaLnBrk="1" hangingPunct="1"/>
            <a:r>
              <a:rPr lang="ru-RU" sz="1800" smtClean="0"/>
              <a:t>Озон (О</a:t>
            </a:r>
            <a:r>
              <a:rPr lang="ru-RU" sz="1800" baseline="-25000" smtClean="0"/>
              <a:t>3</a:t>
            </a:r>
            <a:r>
              <a:rPr lang="ru-RU" sz="1800" smtClean="0"/>
              <a:t>)</a:t>
            </a:r>
          </a:p>
          <a:p>
            <a:pPr eaLnBrk="1" hangingPunct="1"/>
            <a:r>
              <a:rPr lang="en-GB" sz="1800" smtClean="0"/>
              <a:t>Фторохлорные углеводороды </a:t>
            </a:r>
            <a:endParaRPr lang="ru-RU" sz="1800" smtClean="0"/>
          </a:p>
          <a:p>
            <a:pPr eaLnBrk="1" hangingPunct="1"/>
            <a:r>
              <a:rPr lang="ru-RU" sz="1800" smtClean="0"/>
              <a:t>Оксид азота</a:t>
            </a:r>
            <a:endParaRPr lang="en-GB" sz="1800" smtClean="0"/>
          </a:p>
        </p:txBody>
      </p:sp>
      <p:pic>
        <p:nvPicPr>
          <p:cNvPr id="5124" name="Picture 8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765175"/>
            <a:ext cx="25558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ec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716338"/>
            <a:ext cx="2843212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Narrow" pitchFamily="34" charset="0"/>
              </a:rPr>
              <a:t>Откуда берутся парниковые газы?</a:t>
            </a:r>
            <a:endParaRPr lang="en-GB" b="1" smtClean="0">
              <a:latin typeface="Arial Narrow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5329238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b="1" smtClean="0">
                <a:latin typeface="Arial Narrow" pitchFamily="34" charset="0"/>
              </a:rPr>
              <a:t>Количество СО</a:t>
            </a:r>
            <a:r>
              <a:rPr lang="en-GB" sz="1800" b="1" smtClean="0">
                <a:latin typeface="Arial Narrow" pitchFamily="34" charset="0"/>
              </a:rPr>
              <a:t>2</a:t>
            </a:r>
            <a:r>
              <a:rPr lang="en-GB" sz="2400" b="1" smtClean="0">
                <a:latin typeface="Arial Narrow" pitchFamily="34" charset="0"/>
              </a:rPr>
              <a:t> в атмосфере неуклонно растет вот уже более века из-за того, что в качестве источника энергии стали широко применяться различные виды ископаемого топлива (уголь и нефть). </a:t>
            </a:r>
            <a:endParaRPr lang="ru-RU" sz="2400" b="1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latin typeface="Arial Narrow" pitchFamily="34" charset="0"/>
              </a:rPr>
              <a:t>Кроме того, как результат человеческой деятельности в атмосферу попадают и другие парниковые газы</a:t>
            </a:r>
            <a:r>
              <a:rPr lang="ru-RU" sz="2400" b="1" smtClean="0">
                <a:latin typeface="Arial Narrow" pitchFamily="34" charset="0"/>
              </a:rPr>
              <a:t>.</a:t>
            </a:r>
            <a:r>
              <a:rPr lang="en-GB" sz="2400" b="1" smtClean="0">
                <a:latin typeface="Arial Narrow" pitchFamily="34" charset="0"/>
              </a:rPr>
              <a:t> Несмотря на то, что они производятся в меньших объемах, некоторые из этих газов куда более опасны с точки зрения глобального потепления, чем углекислый газ. </a:t>
            </a:r>
            <a:endParaRPr lang="ru-RU" sz="2400" b="1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latin typeface="Arial Narrow" pitchFamily="34" charset="0"/>
              </a:rPr>
              <a:t>за последние сто лет среднегодовая глобальная температура поднялась на 0,3 - 0,6 градусов Цельсия</a:t>
            </a:r>
            <a:r>
              <a:rPr lang="ru-RU" sz="2400" b="1" smtClean="0">
                <a:latin typeface="Arial Narrow" pitchFamily="34" charset="0"/>
              </a:rPr>
              <a:t>.</a:t>
            </a:r>
            <a:endParaRPr lang="en-GB" sz="2400" b="1" smtClean="0">
              <a:latin typeface="Arial Narrow" pitchFamily="34" charset="0"/>
            </a:endParaRPr>
          </a:p>
        </p:txBody>
      </p:sp>
      <p:pic>
        <p:nvPicPr>
          <p:cNvPr id="6148" name="Picture 4" descr="3794a53fbf27c1b3a183c62519ed2e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278313"/>
            <a:ext cx="320357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8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916113"/>
            <a:ext cx="255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49275"/>
            <a:ext cx="7086600" cy="1447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66"/>
                </a:solidFill>
                <a:latin typeface="Bradley Hand ITC" pitchFamily="66" charset="0"/>
              </a:rPr>
              <a:t>Что такое парниковый эффект?</a:t>
            </a:r>
            <a:endParaRPr lang="en-GB" sz="3600" b="1" smtClean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6624637" cy="24479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Arial Narrow" pitchFamily="34" charset="0"/>
              </a:rPr>
              <a:t>Это </a:t>
            </a:r>
            <a:r>
              <a:rPr lang="en-GB" sz="2400" b="1" smtClean="0">
                <a:latin typeface="Arial Narrow" pitchFamily="34" charset="0"/>
              </a:rPr>
              <a:t>предполагаемое потепление климата</a:t>
            </a:r>
            <a:r>
              <a:rPr lang="ru-RU" sz="2400" b="1" smtClean="0">
                <a:latin typeface="Arial Narrow" pitchFamily="34" charset="0"/>
              </a:rPr>
              <a:t>, повышение среднегодовой температуры</a:t>
            </a:r>
            <a:r>
              <a:rPr lang="en-GB" sz="2400" b="1" smtClean="0">
                <a:latin typeface="Arial Narrow" pitchFamily="34" charset="0"/>
              </a:rPr>
              <a:t> на </a:t>
            </a:r>
            <a:r>
              <a:rPr lang="ru-RU" sz="2400" b="1" smtClean="0">
                <a:latin typeface="Arial Narrow" pitchFamily="34" charset="0"/>
              </a:rPr>
              <a:t>Земле, </a:t>
            </a:r>
            <a:r>
              <a:rPr lang="en-GB" sz="2400" b="1" smtClean="0">
                <a:latin typeface="Arial Narrow" pitchFamily="34" charset="0"/>
              </a:rPr>
              <a:t>в результате накопления в атмосфере "парниковых газов", пропускающих кратковременные солнечные лучи и препятствующие тепловому</a:t>
            </a:r>
            <a:r>
              <a:rPr lang="ru-RU" sz="2400" b="1" smtClean="0">
                <a:latin typeface="Arial Narrow" pitchFamily="34" charset="0"/>
              </a:rPr>
              <a:t>, длинноволновому </a:t>
            </a:r>
            <a:r>
              <a:rPr lang="en-GB" sz="2400" b="1" smtClean="0">
                <a:latin typeface="Arial Narrow" pitchFamily="34" charset="0"/>
              </a:rPr>
              <a:t>излучению с поверхности Земли. </a:t>
            </a:r>
          </a:p>
        </p:txBody>
      </p:sp>
      <p:pic>
        <p:nvPicPr>
          <p:cNvPr id="8196" name="Picture 4" descr="1246295804_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933825"/>
            <a:ext cx="26495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6" descr="Ai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4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175" y="333375"/>
            <a:ext cx="7489825" cy="126841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Blackadder ITC" pitchFamily="82" charset="0"/>
              </a:rPr>
              <a:t>Отрицательные последствия парникового эффекта для органического мира</a:t>
            </a:r>
            <a:endParaRPr lang="en-GB" sz="2800" b="1" smtClean="0">
              <a:latin typeface="Blackadder ITC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4067175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В засушливых районах дожди станут еще более редкими и они превратятся в пустыни в результате чего людям и животным придется их покинуть. 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Если температура на Земле повысится, многие животные не смогут адаптироваться к климатическим изменениям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9221" name="Picture 5" descr="21134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484313"/>
            <a:ext cx="377983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234132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89363"/>
            <a:ext cx="32035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Recommending A Strategy</Template>
  <TotalTime>260</TotalTime>
  <Words>510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Recommending A Strategy</vt:lpstr>
      <vt:lpstr>Слайд 1</vt:lpstr>
      <vt:lpstr>Жозеф Фурье</vt:lpstr>
      <vt:lpstr>Парниковые газы</vt:lpstr>
      <vt:lpstr>Откуда берутся парниковые газы?</vt:lpstr>
      <vt:lpstr>Слайд 5</vt:lpstr>
      <vt:lpstr>Что такое парниковый эффект?</vt:lpstr>
      <vt:lpstr>Слайд 7</vt:lpstr>
      <vt:lpstr>Слайд 8</vt:lpstr>
      <vt:lpstr>Отрицательные последствия парникового эффекта для органического мира</vt:lpstr>
      <vt:lpstr>Слайд 10</vt:lpstr>
      <vt:lpstr>Слайд 11</vt:lpstr>
      <vt:lpstr>Слайд 12</vt:lpstr>
      <vt:lpstr>Слайд 13</vt:lpstr>
      <vt:lpstr>Положительные последствия парникового эффекта</vt:lpstr>
      <vt:lpstr>Решение проблемы парникового эффекта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последствия парникового эффекта для органического мира</dc:title>
  <dc:creator>Administraator</dc:creator>
  <cp:lastModifiedBy>1</cp:lastModifiedBy>
  <cp:revision>13</cp:revision>
  <dcterms:created xsi:type="dcterms:W3CDTF">2008-01-18T12:37:55Z</dcterms:created>
  <dcterms:modified xsi:type="dcterms:W3CDTF">2020-04-08T16:40:36Z</dcterms:modified>
</cp:coreProperties>
</file>