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949280"/>
            <a:ext cx="8443664" cy="576064"/>
          </a:xfrm>
        </p:spPr>
        <p:txBody>
          <a:bodyPr>
            <a:normAutofit/>
          </a:bodyPr>
          <a:lstStyle/>
          <a:p>
            <a:pPr algn="ctr"/>
            <a:r>
              <a:rPr lang="ru-RU" sz="2800" cap="none" dirty="0" smtClean="0"/>
              <a:t>Педагог Хакимова А.А.</a:t>
            </a:r>
            <a:endParaRPr lang="ru-RU" sz="28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/>
              <a:t>Занятие по рисованию "Шторм на море"</a:t>
            </a:r>
          </a:p>
          <a:p>
            <a:r>
              <a:rPr lang="ru-RU" dirty="0" smtClean="0"/>
              <a:t>Занятие по теме "Море волнуется" рассчитано на 3 учебных часа (1 час теории и 2 часа практики).</a:t>
            </a:r>
            <a:endParaRPr lang="ru-RU" dirty="0"/>
          </a:p>
        </p:txBody>
      </p:sp>
      <p:pic>
        <p:nvPicPr>
          <p:cNvPr id="4" name="Рисунок 3" descr="25220_31776bc9399292d6c2078a8c8bafbb0d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719340" cy="41473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cap="none" dirty="0" smtClean="0"/>
              <a:t>Вообще в творчестве И. Айвазовского есть ряд картин, олицетворяющих буйство стихии. Среди них известная картина «Буря на море».</a:t>
            </a:r>
            <a:endParaRPr lang="ru-RU" sz="2000" cap="none" dirty="0"/>
          </a:p>
        </p:txBody>
      </p:sp>
      <p:pic>
        <p:nvPicPr>
          <p:cNvPr id="4" name="Содержимое 3" descr="25220_88bb3069ad25f80bae63753310f23a1a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552728" cy="50629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Вот еще ряд его произведений. </a:t>
            </a:r>
            <a:endParaRPr lang="ru-RU" sz="2400" b="1" dirty="0"/>
          </a:p>
        </p:txBody>
      </p:sp>
      <p:pic>
        <p:nvPicPr>
          <p:cNvPr id="6" name="Содержимое 5" descr="25220_af4219e3d2987e231f503b2a57338bb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1268760"/>
            <a:ext cx="3912066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5220_1286a5a3e34fc11dbd8897aeba33c341.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618180"/>
            <a:ext cx="4320480" cy="2820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Сегодня эти знания помогут нам выполнить сюжетную композицию на тему "шторм на море". Но для начала я покажу вам пример. Любая работа, будь то живописная или графическая, ведется в несколько этапов.</a:t>
            </a:r>
            <a:br>
              <a:rPr lang="ru-RU" sz="2000" cap="none" dirty="0" smtClean="0"/>
            </a:br>
            <a:r>
              <a:rPr lang="ru-RU" sz="2000" b="1" cap="none" dirty="0" smtClean="0"/>
              <a:t>1 – этап – композиция в тонких линиях.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Намечаем линию горизонта, дальний план – горы и солнце. Линию горизонта проводим выше середины для того, чтобы плоскость моря занимала больше места. Солнце рисуем низко над горизонтом – закатное.</a:t>
            </a:r>
            <a:endParaRPr lang="ru-RU" dirty="0"/>
          </a:p>
        </p:txBody>
      </p:sp>
      <p:pic>
        <p:nvPicPr>
          <p:cNvPr id="4" name="Содержимое 3" descr="25220_b8b36f58a57684570fa203bcda181272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0788" y="2276871"/>
            <a:ext cx="8007636" cy="449395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cap="none" dirty="0" smtClean="0"/>
              <a:t>2 этап – ритм волн.</a:t>
            </a:r>
            <a:r>
              <a:rPr lang="ru-RU" sz="1800" cap="none" dirty="0" smtClean="0"/>
              <a:t/>
            </a:r>
            <a:br>
              <a:rPr lang="ru-RU" sz="1800" cap="none" dirty="0" smtClean="0"/>
            </a:br>
            <a:r>
              <a:rPr lang="ru-RU" sz="1800" cap="none" dirty="0" smtClean="0"/>
              <a:t>Так как нам необходимо изобразить шторм на море, волны должны быть высокие и ритмично расположенные по всей плоскости моря. Чем ближе к нам, тем волны крупнее, а чем ближе к линии горизонта, тем мельче. Это явление линейной перспективы.</a:t>
            </a:r>
            <a:endParaRPr lang="ru-RU" sz="1800" cap="none" dirty="0"/>
          </a:p>
        </p:txBody>
      </p:sp>
      <p:pic>
        <p:nvPicPr>
          <p:cNvPr id="4" name="Содержимое 3" descr="25220_429d850c780f546d44a25e694af9aee7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0701" y="2135981"/>
            <a:ext cx="7739731" cy="434360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200" b="1" cap="none" dirty="0" smtClean="0"/>
              <a:t>3 этап – заливка плоскости неба.</a:t>
            </a:r>
            <a:r>
              <a:rPr lang="ru-RU" sz="2200" cap="none" dirty="0" smtClean="0"/>
              <a:t/>
            </a:r>
            <a:br>
              <a:rPr lang="ru-RU" sz="2200" cap="none" dirty="0" smtClean="0"/>
            </a:br>
            <a:r>
              <a:rPr lang="ru-RU" sz="2200" cap="none" dirty="0" smtClean="0"/>
              <a:t>Для неба выбираем оттенки желтого (но не лимонный), охры и оранжевого, имеющиеся в нашей палитре красок. Помним, что прежде чем приступить к заливке, нам необходимо смешать нужные цвета на палитре. Заливку «вливанием цвета в цвет» производим от верхнего края листа слева направо до линии горизонта. Поочередно набирая кистью заготовленные на палитре цвета – желтый, желтый с охрой и желтый с оранжевым. После того, как мы выполним заливку до линии горизонта, собираем образовавшуюся каплю с помощью сухой кисти.</a:t>
            </a:r>
            <a:endParaRPr lang="ru-RU" dirty="0"/>
          </a:p>
        </p:txBody>
      </p:sp>
      <p:pic>
        <p:nvPicPr>
          <p:cNvPr id="4" name="Содержимое 3" descr="25220_a26b6280d51c2bc0b18cc86546b6ce9c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916129"/>
            <a:ext cx="6559460" cy="368122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b="1" cap="none" dirty="0" smtClean="0"/>
              <a:t>Солнце.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Для заливки солнца используем имеющиеся в палитре красок оранжевый и красный цвет.</a:t>
            </a:r>
            <a:br>
              <a:rPr lang="ru-RU" sz="2000" cap="none" dirty="0" smtClean="0"/>
            </a:br>
            <a:r>
              <a:rPr lang="ru-RU" sz="2000" b="1" cap="none" dirty="0" smtClean="0"/>
              <a:t>Дальний план – горы.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По закону воздушной перспективы для дальнего плана используем холодные цвета – оттенки фиолетового и синего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25220_c6f626bc8ebc22e6f2710397ee14bfef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7488832" cy="420279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000" b="1" cap="none" dirty="0" smtClean="0"/>
              <a:t>Небо – тучи.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Во время шторма в небе образуются дождевые тучи, которые благодаря воздушным потокам могут втягивать в себя воду из моря, образуя смерчи. Для туч мы будем использовать черную, темно-синюю и темно-голубую краску. Краску подготавливаем на палитре и наносим мазками разного цвета.</a:t>
            </a:r>
            <a:endParaRPr lang="ru-RU" dirty="0"/>
          </a:p>
        </p:txBody>
      </p:sp>
      <p:pic>
        <p:nvPicPr>
          <p:cNvPr id="4" name="Содержимое 3" descr="25220_d80433f7cc728d4fa4f21a01ef88f875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0701" y="2135981"/>
            <a:ext cx="7564655" cy="424534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86800" cy="838200"/>
          </a:xfrm>
        </p:spPr>
        <p:txBody>
          <a:bodyPr>
            <a:noAutofit/>
          </a:bodyPr>
          <a:lstStyle/>
          <a:p>
            <a:r>
              <a:rPr lang="ru-RU" sz="2000" b="1" cap="none" dirty="0" smtClean="0"/>
              <a:t>4 Этап – плоскость моря.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Для волн используем голубой, ультрамарин, темно-синий (</a:t>
            </a:r>
            <a:r>
              <a:rPr lang="ru-RU" sz="2000" cap="none" dirty="0" err="1" smtClean="0"/>
              <a:t>синий+черный</a:t>
            </a:r>
            <a:r>
              <a:rPr lang="ru-RU" sz="2000" cap="none" dirty="0" smtClean="0"/>
              <a:t>) цвета акварели и белую гуашь.</a:t>
            </a:r>
            <a:br>
              <a:rPr lang="ru-RU" sz="2000" cap="none" dirty="0" smtClean="0"/>
            </a:br>
            <a:r>
              <a:rPr lang="ru-RU" sz="2000" cap="none" dirty="0" smtClean="0"/>
              <a:t>Начнем с самых близких волн на переднем плане. Поочередно наносим заранее смешанные на палитре цвета (</a:t>
            </a:r>
            <a:r>
              <a:rPr lang="ru-RU" sz="2000" cap="none" dirty="0" err="1" smtClean="0"/>
              <a:t>бирюзовый+голубой</a:t>
            </a:r>
            <a:r>
              <a:rPr lang="ru-RU" sz="2000" cap="none" dirty="0" smtClean="0"/>
              <a:t>, </a:t>
            </a:r>
            <a:r>
              <a:rPr lang="ru-RU" sz="2000" cap="none" dirty="0" err="1" smtClean="0"/>
              <a:t>голубой+ультрамарин</a:t>
            </a:r>
            <a:r>
              <a:rPr lang="ru-RU" sz="2000" cap="none" dirty="0" smtClean="0"/>
              <a:t>, </a:t>
            </a:r>
            <a:r>
              <a:rPr lang="ru-RU" sz="2000" cap="none" dirty="0" err="1" smtClean="0"/>
              <a:t>ультрамарин+черный</a:t>
            </a:r>
            <a:r>
              <a:rPr lang="ru-RU" sz="2000" cap="none" dirty="0" smtClean="0"/>
              <a:t>).</a:t>
            </a:r>
            <a:br>
              <a:rPr lang="ru-RU" sz="2000" cap="none" dirty="0" smtClean="0"/>
            </a:br>
            <a:r>
              <a:rPr lang="ru-RU" sz="2000" cap="none" dirty="0" smtClean="0"/>
              <a:t>Наносим вначале свет, затем полутень и тень волны</a:t>
            </a:r>
            <a:endParaRPr lang="ru-RU" sz="2000" cap="none" dirty="0"/>
          </a:p>
        </p:txBody>
      </p:sp>
      <p:pic>
        <p:nvPicPr>
          <p:cNvPr id="4" name="Содержимое 3" descr="25220_bce37f8366e1bd5ab41d811008537e7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348880"/>
            <a:ext cx="6757733" cy="410445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220_77c098da958e31745f314fbe31cd6171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8788" y="836712"/>
            <a:ext cx="8514617" cy="518457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220_c729a084dda66bad5a1b279906add515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7804" y="908720"/>
            <a:ext cx="8340077" cy="46805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54461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Сегодня мы поговорим с вами о цвете, его характеристиках, о том, что такое контраст, для чего и как его используют в живописи. Познакомимся с репродукциями картин великого русского художника Ивана Айвазовского.</a:t>
            </a:r>
            <a:br>
              <a:rPr lang="ru-RU" sz="2000" b="1" dirty="0" smtClean="0"/>
            </a:br>
            <a:r>
              <a:rPr lang="ru-RU" sz="2000" b="1" dirty="0" smtClean="0"/>
              <a:t>Мы уже говорили на предыдущих занятиях о том, что все цвета делятся на холодные и теплые. Как нам известно, красный, оранжевый, желтый, зеленый, голубой, синий и фиолетовый цвета составляют спектр.</a:t>
            </a:r>
            <a:br>
              <a:rPr lang="ru-RU" sz="2000" b="1" dirty="0" smtClean="0"/>
            </a:br>
            <a:r>
              <a:rPr lang="ru-RU" sz="2000" b="1" dirty="0" smtClean="0"/>
              <a:t>Теплые цвета: красные, желтые, оранжевые и все другие, в которых есть хотя бы частичка этих цветов.</a:t>
            </a:r>
            <a:br>
              <a:rPr lang="ru-RU" sz="2000" b="1" dirty="0" smtClean="0"/>
            </a:br>
            <a:r>
              <a:rPr lang="ru-RU" sz="2000" b="1" dirty="0" smtClean="0"/>
              <a:t>Холодные цвета: синие, голубые, зеленые, сине-фиолетовые, сине-зеленые и цвета, которые можно получить от смешивания с названными цветами.</a:t>
            </a:r>
            <a:br>
              <a:rPr lang="ru-RU" sz="2000" b="1" dirty="0" smtClean="0"/>
            </a:br>
            <a:r>
              <a:rPr lang="ru-RU" sz="2000" b="1" dirty="0" smtClean="0"/>
              <a:t>Знание основ </a:t>
            </a:r>
            <a:r>
              <a:rPr lang="ru-RU" sz="2000" b="1" dirty="0" err="1" smtClean="0"/>
              <a:t>колористики</a:t>
            </a:r>
            <a:r>
              <a:rPr lang="ru-RU" sz="2000" b="1" dirty="0" smtClean="0"/>
              <a:t>, системы цветовых построений необходимо для успешной творческой работы любого начинающего художника.</a:t>
            </a:r>
            <a:endParaRPr lang="ru-RU" sz="20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788024" y="5589240"/>
            <a:ext cx="30963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cap="none" dirty="0" smtClean="0"/>
              <a:t>Далее даем краске подсохнуть и, используя белую гуашь, наносим кончиком кисти краску по верхнему краю гребня волны и по нижнему краю, изображая брызги. </a:t>
            </a:r>
            <a:endParaRPr lang="ru-RU" sz="2000" cap="none" dirty="0"/>
          </a:p>
        </p:txBody>
      </p:sp>
      <p:pic>
        <p:nvPicPr>
          <p:cNvPr id="4" name="Содержимое 3" descr="25220_56dcac9355520d846c5dcae976c0739b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55005"/>
            <a:ext cx="7416824" cy="462516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cap="none" dirty="0" smtClean="0"/>
              <a:t>Чтобы изобразить фактуру воды бушующего моря, проводим тонкой кистью продольные линии белой гуашью.</a:t>
            </a:r>
            <a:endParaRPr lang="ru-RU" sz="2000" cap="none" dirty="0"/>
          </a:p>
        </p:txBody>
      </p:sp>
      <p:pic>
        <p:nvPicPr>
          <p:cNvPr id="4" name="Содержимое 3" descr="25220_5aec72170251e755601323f361b04980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7892825" cy="480596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cap="none" dirty="0" smtClean="0"/>
              <a:t>5 – этап – проработка деталей.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ru-RU" sz="2000" cap="none" dirty="0" smtClean="0"/>
              <a:t>Для того, чтобы завершить композицию добавим детали – рябь волн, фактура туч и волн. Усиливаем тон неба.</a:t>
            </a:r>
            <a:endParaRPr lang="ru-RU" sz="2000" cap="none" dirty="0"/>
          </a:p>
        </p:txBody>
      </p:sp>
      <p:pic>
        <p:nvPicPr>
          <p:cNvPr id="6" name="Содержимое 5" descr="25220_29a4ee8f718af65b7f026ea76d90e6de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3162" y="1897856"/>
            <a:ext cx="7317229" cy="471815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Вот и готова наша работа.</a:t>
            </a:r>
            <a:endParaRPr lang="ru-RU" sz="2000" b="1" dirty="0"/>
          </a:p>
        </p:txBody>
      </p:sp>
      <p:pic>
        <p:nvPicPr>
          <p:cNvPr id="4" name="Содержимое 3" descr="25220_31776bc9399292d6c2078a8c8bafbb0d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3029"/>
            <a:ext cx="7848872" cy="48445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220_2995c2bf303995e8ca2a144544b02a77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798204" cy="55078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_b6e5c9a3de6f90a4574015963a46c93d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5933077" cy="565778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5747469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Важно знать о том, что у каждого цвета есть три основных свойства: цветовой тон (сам цвет), насыщенность и светлота.</a:t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 err="1" smtClean="0"/>
              <a:t>цветоведении</a:t>
            </a:r>
            <a:r>
              <a:rPr lang="ru-RU" sz="2000" b="1" dirty="0" smtClean="0"/>
              <a:t> существуют понятия «</a:t>
            </a:r>
            <a:r>
              <a:rPr lang="ru-RU" sz="2000" b="1" dirty="0" err="1" smtClean="0"/>
              <a:t>светлотный</a:t>
            </a:r>
            <a:r>
              <a:rPr lang="ru-RU" sz="2000" b="1" dirty="0" smtClean="0"/>
              <a:t>» и «цветовой» контраст.</a:t>
            </a:r>
            <a:br>
              <a:rPr lang="ru-RU" sz="2000" b="1" dirty="0" smtClean="0"/>
            </a:br>
            <a:r>
              <a:rPr lang="ru-RU" sz="2000" b="1" dirty="0" smtClean="0"/>
              <a:t>Явление цветового контраста заключается в том, что цвет изменяется под влиянием других, окружающих его цветов, или под влиянием цветов, предварительно наблюдавшихся.</a:t>
            </a:r>
            <a:br>
              <a:rPr lang="ru-RU" sz="2000" b="1" dirty="0" smtClean="0"/>
            </a:br>
            <a:r>
              <a:rPr lang="ru-RU" sz="2000" b="1" dirty="0" smtClean="0"/>
              <a:t>Дополнительные (или вторичные)цвета в соседстве друг с другом становятся ярче и насыщеннее. Например, красный помидор выглядит ярче рядом с зеленью петрушки, а фиолетовый баклажан рядом с желтой репой.</a:t>
            </a:r>
            <a:endParaRPr lang="ru-RU" sz="2000" b="1" dirty="0"/>
          </a:p>
        </p:txBody>
      </p:sp>
      <p:pic>
        <p:nvPicPr>
          <p:cNvPr id="4" name="Рисунок 3" descr="25220_77dd8d4c847c26a1e189f5de88de7b2b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789040"/>
            <a:ext cx="3245346" cy="27455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812088" cy="5747469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Контраст синих и красных – прообраз контраста холодных и теплых цветов.</a:t>
            </a:r>
            <a:br>
              <a:rPr lang="ru-RU" sz="2000" b="1" dirty="0" smtClean="0"/>
            </a:br>
            <a:r>
              <a:rPr lang="ru-RU" sz="2000" b="1" dirty="0" smtClean="0"/>
              <a:t>Можно сказать, что контраст – один из основных приемов художественного творчества.</a:t>
            </a:r>
            <a:br>
              <a:rPr lang="ru-RU" sz="2000" b="1" dirty="0" smtClean="0"/>
            </a:br>
            <a:r>
              <a:rPr lang="ru-RU" sz="2000" b="1" dirty="0" smtClean="0"/>
              <a:t>Пограничный контраст возникает на границах соприкосновения расположенных рядом друг с другом цветов.</a:t>
            </a:r>
            <a:endParaRPr lang="ru-RU" sz="2000" b="1" dirty="0"/>
          </a:p>
        </p:txBody>
      </p:sp>
      <p:pic>
        <p:nvPicPr>
          <p:cNvPr id="4" name="Рисунок 3" descr="25220_4ed9edf2875d91080bb7e8506cc5d52f.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420888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68072" cy="567546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Ребята, сегодня на занятии мы также познакомимся с правилами и приемами композиции, чтобы на следующем занятии вы смогли самостоятельно построить композиции своих картин.</a:t>
            </a:r>
            <a:br>
              <a:rPr lang="ru-RU" sz="2000" b="1" dirty="0" smtClean="0"/>
            </a:br>
            <a:r>
              <a:rPr lang="ru-RU" sz="2000" b="1" dirty="0" smtClean="0"/>
              <a:t>К приемам композиции следует отнести: передачу ритма, симметрии и асимметрии, равновесие частей композиции и выделение сюжетно-композиционного центра.</a:t>
            </a:r>
            <a:br>
              <a:rPr lang="ru-RU" sz="2000" b="1" dirty="0" smtClean="0"/>
            </a:br>
            <a:r>
              <a:rPr lang="ru-RU" sz="2000" b="1" dirty="0" smtClean="0"/>
              <a:t>Ритм – это чередование каких-либо элементов в определенной последовательности. </a:t>
            </a:r>
            <a:endParaRPr lang="ru-RU" sz="2000" b="1" dirty="0"/>
          </a:p>
        </p:txBody>
      </p:sp>
      <p:pic>
        <p:nvPicPr>
          <p:cNvPr id="4" name="Рисунок 3" descr="25220_49b48d684fbca8ac2a13810ab8c1531f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01008"/>
            <a:ext cx="2880320" cy="2481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25220_c082bf0b79c189fb5f22290f146c8803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01008"/>
            <a:ext cx="3692627" cy="2524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cap="none" dirty="0" smtClean="0"/>
              <a:t>Рассмотрим на примере картины И. Айвазовского «среди волн».</a:t>
            </a:r>
            <a:br>
              <a:rPr lang="ru-RU" sz="1600" b="1" cap="none" dirty="0" smtClean="0"/>
            </a:br>
            <a:r>
              <a:rPr lang="ru-RU" sz="1600" b="1" cap="none" dirty="0" smtClean="0"/>
              <a:t/>
            </a:r>
            <a:br>
              <a:rPr lang="ru-RU" sz="1600" b="1" cap="none" dirty="0" smtClean="0"/>
            </a:br>
            <a:r>
              <a:rPr lang="ru-RU" sz="1600" cap="none" dirty="0" smtClean="0"/>
              <a:t>Здесь мы видим яркий пример ритмичности расположения морских волн. Художник так расположил волны, что у нас возникает впечатление движения. А центром композиции является луч, пробивающийся сквозь тучи, освещающий волну в центре картины. И заметим. Какой она составляет контраст с темными волнами на дальнем плане.</a:t>
            </a:r>
            <a:endParaRPr lang="ru-RU" sz="1600" cap="none" dirty="0"/>
          </a:p>
        </p:txBody>
      </p:sp>
      <p:pic>
        <p:nvPicPr>
          <p:cNvPr id="4" name="Содержимое 3" descr="25220_21aa16b5078cd65f3568beff2bd9580f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6547075" cy="432379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1844824"/>
          </a:xfrm>
        </p:spPr>
        <p:txBody>
          <a:bodyPr>
            <a:noAutofit/>
          </a:bodyPr>
          <a:lstStyle/>
          <a:p>
            <a:r>
              <a:rPr lang="ru-RU" sz="1600" cap="none" dirty="0" smtClean="0"/>
              <a:t>На картине того же автора «девятый вал» мы опять видим череду, ритм огромных голубо-зеленых и желто-зеленых волн. Зелень волн создает контраст с рассветным красно-желтым небом. </a:t>
            </a:r>
            <a:br>
              <a:rPr lang="ru-RU" sz="1600" cap="none" dirty="0" smtClean="0"/>
            </a:br>
            <a:r>
              <a:rPr lang="ru-RU" sz="1600" cap="none" dirty="0" smtClean="0"/>
              <a:t>В центре композиции – солнце, которое как будто разрывает завесу туч. У края картины – люди, которым удалось выжить после шторма. Они в союзе с солнцем создают контраст с бушующим морем. Победа над стихией – вот сюжет данной композиции. Но как необычно передает художник структуру гребня девятого вала – той самой губительной девятой волны.</a:t>
            </a:r>
            <a:endParaRPr lang="ru-RU" sz="1600" cap="none" dirty="0"/>
          </a:p>
        </p:txBody>
      </p:sp>
      <p:pic>
        <p:nvPicPr>
          <p:cNvPr id="4" name="Содержимое 3" descr="25220_23cd88e8c5cefaccc16b30b358849c42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0575" y="2035463"/>
            <a:ext cx="7175841" cy="449031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282</Words>
  <Application>Microsoft Office PowerPoint</Application>
  <PresentationFormat>Экран (4:3)</PresentationFormat>
  <Paragraphs>21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Педагог Хакимова А.А.</vt:lpstr>
      <vt:lpstr>Слайд 2</vt:lpstr>
      <vt:lpstr>Слайд 3</vt:lpstr>
      <vt:lpstr>Слайд 4</vt:lpstr>
      <vt:lpstr>Слайд 5</vt:lpstr>
      <vt:lpstr>Слайд 6</vt:lpstr>
      <vt:lpstr>Слайд 7</vt:lpstr>
      <vt:lpstr>Рассмотрим на примере картины И. Айвазовского «среди волн».  Здесь мы видим яркий пример ритмичности расположения морских волн. Художник так расположил волны, что у нас возникает впечатление движения. А центром композиции является луч, пробивающийся сквозь тучи, освещающий волну в центре картины. И заметим. Какой она составляет контраст с темными волнами на дальнем плане.</vt:lpstr>
      <vt:lpstr>На картине того же автора «девятый вал» мы опять видим череду, ритм огромных голубо-зеленых и желто-зеленых волн. Зелень волн создает контраст с рассветным красно-желтым небом.  В центре композиции – солнце, которое как будто разрывает завесу туч. У края картины – люди, которым удалось выжить после шторма. Они в союзе с солнцем создают контраст с бушующим морем. Победа над стихией – вот сюжет данной композиции. Но как необычно передает художник структуру гребня девятого вала – той самой губительной девятой волны.</vt:lpstr>
      <vt:lpstr>Вообще в творчестве И. Айвазовского есть ряд картин, олицетворяющих буйство стихии. Среди них известная картина «Буря на море».</vt:lpstr>
      <vt:lpstr>Вот еще ряд его произведений. </vt:lpstr>
      <vt:lpstr>  Сегодня эти знания помогут нам выполнить сюжетную композицию на тему "шторм на море". Но для начала я покажу вам пример. Любая работа, будь то живописная или графическая, ведется в несколько этапов. 1 – этап – композиция в тонких линиях. Намечаем линию горизонта, дальний план – горы и солнце. Линию горизонта проводим выше середины для того, чтобы плоскость моря занимала больше места. Солнце рисуем низко над горизонтом – закатное.</vt:lpstr>
      <vt:lpstr>2 этап – ритм волн. Так как нам необходимо изобразить шторм на море, волны должны быть высокие и ритмично расположенные по всей плоскости моря. Чем ближе к нам, тем волны крупнее, а чем ближе к линии горизонта, тем мельче. Это явление линейной перспективы.</vt:lpstr>
      <vt:lpstr>3 этап – заливка плоскости неба. Для неба выбираем оттенки желтого (но не лимонный), охры и оранжевого, имеющиеся в нашей палитре красок. Помним, что прежде чем приступить к заливке, нам необходимо смешать нужные цвета на палитре. Заливку «вливанием цвета в цвет» производим от верхнего края листа слева направо до линии горизонта. Поочередно набирая кистью заготовленные на палитре цвета – желтый, желтый с охрой и желтый с оранжевым. После того, как мы выполним заливку до линии горизонта, собираем образовавшуюся каплю с помощью сухой кисти.</vt:lpstr>
      <vt:lpstr>Солнце. Для заливки солнца используем имеющиеся в палитре красок оранжевый и красный цвет. Дальний план – горы. По закону воздушной перспективы для дальнего плана используем холодные цвета – оттенки фиолетового и синего.</vt:lpstr>
      <vt:lpstr>Небо – тучи. Во время шторма в небе образуются дождевые тучи, которые благодаря воздушным потокам могут втягивать в себя воду из моря, образуя смерчи. Для туч мы будем использовать черную, темно-синюю и темно-голубую краску. Краску подготавливаем на палитре и наносим мазками разного цвета.</vt:lpstr>
      <vt:lpstr>4 Этап – плоскость моря. Для волн используем голубой, ультрамарин, темно-синий (синий+черный) цвета акварели и белую гуашь. Начнем с самых близких волн на переднем плане. Поочередно наносим заранее смешанные на палитре цвета (бирюзовый+голубой, голубой+ультрамарин, ультрамарин+черный). Наносим вначале свет, затем полутень и тень волны</vt:lpstr>
      <vt:lpstr>Слайд 18</vt:lpstr>
      <vt:lpstr>Слайд 19</vt:lpstr>
      <vt:lpstr>Далее даем краске подсохнуть и, используя белую гуашь, наносим кончиком кисти краску по верхнему краю гребня волны и по нижнему краю, изображая брызги. </vt:lpstr>
      <vt:lpstr>Чтобы изобразить фактуру воды бушующего моря, проводим тонкой кистью продольные линии белой гуашью.</vt:lpstr>
      <vt:lpstr>5 – этап – проработка деталей. Для того, чтобы завершить композицию добавим детали – рябь волн, фактура туч и волн. Усиливаем тон неба.</vt:lpstr>
      <vt:lpstr>Вот и готова наша работа.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2020-04-02T09:00:55Z</dcterms:modified>
</cp:coreProperties>
</file>