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85" r:id="rId2"/>
    <p:sldId id="257" r:id="rId3"/>
    <p:sldId id="288" r:id="rId4"/>
    <p:sldId id="287" r:id="rId5"/>
    <p:sldId id="258" r:id="rId6"/>
    <p:sldId id="262" r:id="rId7"/>
    <p:sldId id="259" r:id="rId8"/>
    <p:sldId id="260" r:id="rId9"/>
    <p:sldId id="261" r:id="rId10"/>
    <p:sldId id="264" r:id="rId11"/>
    <p:sldId id="263" r:id="rId12"/>
    <p:sldId id="265" r:id="rId13"/>
    <p:sldId id="267" r:id="rId14"/>
    <p:sldId id="268" r:id="rId15"/>
    <p:sldId id="278" r:id="rId16"/>
    <p:sldId id="269" r:id="rId17"/>
    <p:sldId id="266" r:id="rId18"/>
    <p:sldId id="270" r:id="rId19"/>
    <p:sldId id="283" r:id="rId20"/>
    <p:sldId id="271" r:id="rId21"/>
    <p:sldId id="279" r:id="rId22"/>
    <p:sldId id="280" r:id="rId23"/>
    <p:sldId id="281" r:id="rId24"/>
    <p:sldId id="282" r:id="rId25"/>
    <p:sldId id="272" r:id="rId26"/>
    <p:sldId id="273" r:id="rId27"/>
    <p:sldId id="275" r:id="rId28"/>
    <p:sldId id="276" r:id="rId29"/>
    <p:sldId id="277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90" autoAdjust="0"/>
  </p:normalViewPr>
  <p:slideViewPr>
    <p:cSldViewPr>
      <p:cViewPr varScale="1">
        <p:scale>
          <a:sx n="33" d="100"/>
          <a:sy n="33" d="100"/>
        </p:scale>
        <p:origin x="160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B0F6-B133-486D-9A1C-75D6274A436A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51ACA-A0AE-41A0-B99B-E12F82163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51ACA-A0AE-41A0-B99B-E12F8216396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0961B-8753-4184-9FDB-21A664AD064F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3DA8-12F3-48C3-AEE0-E4424CCF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инни_пух_и_пятачок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-2000"/>
          </a:blip>
          <a:stretch>
            <a:fillRect/>
          </a:stretch>
        </p:blipFill>
        <p:spPr>
          <a:xfrm>
            <a:off x="2051720" y="1052736"/>
            <a:ext cx="4781550" cy="4000500"/>
          </a:xfr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УРОК-ПРЕЗЕНТАЦИЯ ПО АНГЛИЙСКОМУ ЯЗЫКУ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ПО ТЕМЕ «ЕДА»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SUGAR</a:t>
            </a:r>
            <a:endParaRPr lang="ru-RU" sz="9600" dirty="0"/>
          </a:p>
        </p:txBody>
      </p:sp>
      <p:pic>
        <p:nvPicPr>
          <p:cNvPr id="4" name="Содержимое 3" descr="istoriya-saxa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301688" cy="48245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LEMON</a:t>
            </a:r>
            <a:endParaRPr lang="ru-RU" sz="9600" dirty="0"/>
          </a:p>
        </p:txBody>
      </p:sp>
      <p:pic>
        <p:nvPicPr>
          <p:cNvPr id="4" name="Содержимое 3" descr="5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011062" cy="46213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BREAD</a:t>
            </a:r>
            <a:endParaRPr lang="ru-RU" sz="9600" dirty="0"/>
          </a:p>
        </p:txBody>
      </p:sp>
      <p:pic>
        <p:nvPicPr>
          <p:cNvPr id="4" name="Содержимое 3" descr="hl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6547808" cy="43924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HAM</a:t>
            </a:r>
            <a:endParaRPr lang="ru-RU" sz="9600" dirty="0"/>
          </a:p>
        </p:txBody>
      </p:sp>
      <p:pic>
        <p:nvPicPr>
          <p:cNvPr id="4" name="Содержимое 3" descr="h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76671"/>
            <a:ext cx="4711964" cy="48245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CHEESE</a:t>
            </a:r>
            <a:endParaRPr lang="ru-RU" sz="9600" dirty="0"/>
          </a:p>
        </p:txBody>
      </p:sp>
      <p:pic>
        <p:nvPicPr>
          <p:cNvPr id="4" name="Содержимое 3" descr="che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836712"/>
            <a:ext cx="6055753" cy="4314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BUTTER</a:t>
            </a:r>
            <a:endParaRPr lang="ru-RU" sz="9600" dirty="0"/>
          </a:p>
        </p:txBody>
      </p:sp>
      <p:pic>
        <p:nvPicPr>
          <p:cNvPr id="4" name="Содержимое 3" descr="butter_682_57926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49605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A SANDWICH</a:t>
            </a:r>
            <a:endParaRPr lang="ru-RU" sz="8800" dirty="0"/>
          </a:p>
        </p:txBody>
      </p:sp>
      <p:pic>
        <p:nvPicPr>
          <p:cNvPr id="4" name="Содержимое 3" descr="Simple-Turkey-Sandwich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487544" cy="44282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JAM</a:t>
            </a:r>
            <a:endParaRPr lang="ru-RU" sz="9600" dirty="0"/>
          </a:p>
        </p:txBody>
      </p:sp>
      <p:pic>
        <p:nvPicPr>
          <p:cNvPr id="4" name="Содержимое 3" descr="jam_raspber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336" r="17570"/>
          <a:stretch>
            <a:fillRect/>
          </a:stretch>
        </p:blipFill>
        <p:spPr>
          <a:xfrm>
            <a:off x="2339752" y="620688"/>
            <a:ext cx="4968552" cy="48574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A PIECE OF CAKE</a:t>
            </a:r>
            <a:endParaRPr lang="ru-RU" sz="8000" dirty="0"/>
          </a:p>
        </p:txBody>
      </p:sp>
      <p:pic>
        <p:nvPicPr>
          <p:cNvPr id="5" name="Содержимое 4" descr="chocolate-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110"/>
          <a:stretch>
            <a:fillRect/>
          </a:stretch>
        </p:blipFill>
        <p:spPr>
          <a:xfrm>
            <a:off x="971600" y="764704"/>
            <a:ext cx="7128792" cy="45096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SWEETS</a:t>
            </a:r>
            <a:endParaRPr lang="ru-RU" sz="9600" dirty="0"/>
          </a:p>
        </p:txBody>
      </p:sp>
      <p:pic>
        <p:nvPicPr>
          <p:cNvPr id="4" name="Содержимое 3" descr="53322791_0_c445_55da703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458803" cy="47373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nnie-the-pooh-wallpaper_1024x768_22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smtClean="0"/>
              <a:t>FOOD – </a:t>
            </a:r>
            <a:r>
              <a:rPr lang="ru-RU" sz="8000" b="1" i="1" dirty="0" smtClean="0"/>
              <a:t>ЕДА</a:t>
            </a:r>
            <a:endParaRPr lang="ru-RU" sz="8000" b="1" i="1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HONEY</a:t>
            </a:r>
            <a:endParaRPr lang="ru-RU" sz="9600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6595543" cy="46468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ORANGE</a:t>
            </a:r>
            <a:endParaRPr lang="ru-RU" sz="9600" dirty="0"/>
          </a:p>
        </p:txBody>
      </p:sp>
      <p:pic>
        <p:nvPicPr>
          <p:cNvPr id="4" name="Содержимое 3" descr="36498289%5B1%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5184576" cy="4474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32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AN APPLE</a:t>
            </a:r>
            <a:endParaRPr lang="ru-RU" sz="9600" dirty="0"/>
          </a:p>
        </p:txBody>
      </p:sp>
      <p:pic>
        <p:nvPicPr>
          <p:cNvPr id="4" name="Содержимое 3" descr="appl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765673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BANANA</a:t>
            </a:r>
            <a:endParaRPr lang="ru-RU" sz="9600" dirty="0"/>
          </a:p>
        </p:txBody>
      </p:sp>
      <p:pic>
        <p:nvPicPr>
          <p:cNvPr id="4" name="Содержимое 3" descr="banana-clean-FD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01" t="2073" r="6152" b="3428"/>
          <a:stretch>
            <a:fillRect/>
          </a:stretch>
        </p:blipFill>
        <p:spPr>
          <a:xfrm>
            <a:off x="2195736" y="548680"/>
            <a:ext cx="4968552" cy="4140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A CARROT</a:t>
            </a:r>
            <a:endParaRPr lang="ru-RU" sz="9600" dirty="0"/>
          </a:p>
        </p:txBody>
      </p:sp>
      <p:pic>
        <p:nvPicPr>
          <p:cNvPr id="4" name="Содержимое 3" descr="129432596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4034" b="16037"/>
          <a:stretch>
            <a:fillRect/>
          </a:stretch>
        </p:blipFill>
        <p:spPr>
          <a:xfrm>
            <a:off x="1619672" y="764704"/>
            <a:ext cx="597243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3096344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 smtClean="0"/>
              <a:t>The teacher gives cards with pictures of the new words, asks questions, children answer.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Учитель раздает карточки с изображениями новых слов по теме задает вопросы, дети отвечают.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573016"/>
            <a:ext cx="7467600" cy="40816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What is this?</a:t>
            </a:r>
          </a:p>
          <a:p>
            <a:pPr>
              <a:buNone/>
            </a:pPr>
            <a:r>
              <a:rPr lang="en-US" sz="4000" dirty="0" smtClean="0"/>
              <a:t>- This is tea.</a:t>
            </a:r>
          </a:p>
          <a:p>
            <a:r>
              <a:rPr lang="en-US" sz="4000" dirty="0" smtClean="0"/>
              <a:t>2. What is this?</a:t>
            </a:r>
          </a:p>
          <a:p>
            <a:pPr>
              <a:buNone/>
            </a:pPr>
            <a:r>
              <a:rPr lang="en-US" sz="4000" dirty="0" smtClean="0"/>
              <a:t>- This is a sandwich.</a:t>
            </a:r>
          </a:p>
          <a:p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426170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>Children guess riddles topic “drinks”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Дети разгадывают загадки по теме «Напитки»</a:t>
            </a: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53732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QUESTIONS FOR THE RIDDLES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1. Очень вкусный, богатый витаминами и полезный напиток. Бывает фруктовый и овощной. (</a:t>
            </a:r>
            <a:r>
              <a:rPr lang="en-US" dirty="0" smtClean="0"/>
              <a:t>juice</a:t>
            </a:r>
            <a:r>
              <a:rPr lang="ru-RU" dirty="0" smtClean="0"/>
              <a:t>)</a:t>
            </a:r>
          </a:p>
          <a:p>
            <a:r>
              <a:rPr lang="ru-RU" dirty="0" smtClean="0"/>
              <a:t>2. Молочный напиток, бывает с кусочками фруктов. (</a:t>
            </a:r>
            <a:r>
              <a:rPr lang="en-US" dirty="0" smtClean="0"/>
              <a:t>yoghurt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 Это напиток, который мы добавляем в какао, в кофе или чай. Из него делают творог и сметану. (</a:t>
            </a:r>
            <a:r>
              <a:rPr lang="en-US" dirty="0" smtClean="0"/>
              <a:t>milk</a:t>
            </a:r>
            <a:r>
              <a:rPr lang="ru-RU" dirty="0" smtClean="0"/>
              <a:t>)</a:t>
            </a:r>
          </a:p>
          <a:p>
            <a:r>
              <a:rPr lang="ru-RU" dirty="0" smtClean="0"/>
              <a:t>4. Этот напиток бодрит нас по утрам. (</a:t>
            </a:r>
            <a:r>
              <a:rPr lang="en-US" dirty="0" smtClean="0"/>
              <a:t>coffee</a:t>
            </a:r>
            <a:r>
              <a:rPr lang="ru-RU" dirty="0" smtClean="0"/>
              <a:t>)</a:t>
            </a:r>
          </a:p>
          <a:p>
            <a:r>
              <a:rPr lang="ru-RU" dirty="0" smtClean="0"/>
              <a:t>5. Этот напиток бывает зелёный, чёрный, красный или белый. Мы пьём его каждый день. (</a:t>
            </a:r>
            <a:r>
              <a:rPr lang="en-US" dirty="0" smtClean="0"/>
              <a:t>tea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74242"/>
          </a:xfrm>
        </p:spPr>
        <p:txBody>
          <a:bodyPr>
            <a:normAutofit/>
          </a:bodyPr>
          <a:lstStyle/>
          <a:p>
            <a:r>
              <a:rPr lang="en-US" sz="3200" b="1" i="1" dirty="0" err="1" smtClean="0"/>
              <a:t>Winne</a:t>
            </a:r>
            <a:r>
              <a:rPr lang="en-US" sz="3200" b="1" i="1" dirty="0" smtClean="0"/>
              <a:t>-the-Pooh and his friend Piglet invite you today to a tea party</a:t>
            </a:r>
            <a:r>
              <a:rPr lang="ru-RU" sz="3200" b="1" i="1" dirty="0" smtClean="0"/>
              <a:t>.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ru-RU" sz="3200" b="1" i="1" dirty="0" smtClean="0"/>
              <a:t>Вини Пух и его </a:t>
            </a:r>
            <a:r>
              <a:rPr lang="ru-RU" sz="3200" b="1" i="1" smtClean="0"/>
              <a:t>друг Пятачок </a:t>
            </a:r>
            <a:r>
              <a:rPr lang="ru-RU" sz="3200" b="1" i="1" dirty="0" smtClean="0"/>
              <a:t>приглашают вас сегодня на чаепитие.</a:t>
            </a:r>
            <a:endParaRPr lang="ru-RU" sz="3200" b="1" i="1" dirty="0"/>
          </a:p>
        </p:txBody>
      </p:sp>
      <p:pic>
        <p:nvPicPr>
          <p:cNvPr id="4" name="Содержимое 3" descr="30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478287"/>
            <a:ext cx="2586215" cy="3110953"/>
          </a:xfrm>
        </p:spPr>
      </p:pic>
      <p:pic>
        <p:nvPicPr>
          <p:cNvPr id="5" name="Рисунок 4" descr="C:\Documents and Settings\ВИКТОРИЯ\Рабочий стол\Новая папка\1309995413_ubrbgeqjvpqt36s.jpeg"/>
          <p:cNvPicPr/>
          <p:nvPr/>
        </p:nvPicPr>
        <p:blipFill>
          <a:blip r:embed="rId3" cstate="print"/>
          <a:srcRect l="56400" b="61400"/>
          <a:stretch>
            <a:fillRect/>
          </a:stretch>
        </p:blipFill>
        <p:spPr bwMode="auto">
          <a:xfrm>
            <a:off x="611560" y="4005064"/>
            <a:ext cx="2736304" cy="24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ВИКТОРИЯ\Рабочий стол\Новая папка\1309995413_ubrbgeqjvpqt36s.jpeg"/>
          <p:cNvPicPr/>
          <p:nvPr/>
        </p:nvPicPr>
        <p:blipFill>
          <a:blip r:embed="rId3" cstate="print"/>
          <a:srcRect l="70600" t="38400" b="31400"/>
          <a:stretch>
            <a:fillRect/>
          </a:stretch>
        </p:blipFill>
        <p:spPr bwMode="auto">
          <a:xfrm>
            <a:off x="5940152" y="3861048"/>
            <a:ext cx="2304256" cy="259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42394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 smtClean="0"/>
              <a:t>Children  ask  questions, using Present Simple Tense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and give answers:</a:t>
            </a:r>
            <a:br>
              <a:rPr lang="en-US" sz="2800" b="1" i="1" dirty="0" smtClean="0"/>
            </a:br>
            <a:r>
              <a:rPr lang="en-US" sz="2800" b="1" i="1" dirty="0" smtClean="0"/>
              <a:t>Do you like….? I like … He likes……</a:t>
            </a:r>
            <a:br>
              <a:rPr lang="en-US" sz="2800" b="1" i="1" dirty="0" smtClean="0"/>
            </a:br>
            <a:r>
              <a:rPr lang="ru-RU" sz="2800" b="1" i="1" dirty="0" smtClean="0"/>
              <a:t>дети задают вопросы и отвечают используя Настоящее Простое Время.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i="1" dirty="0" err="1" smtClean="0"/>
              <a:t>Eg</a:t>
            </a:r>
            <a:r>
              <a:rPr lang="en-US" sz="2800" b="1" i="1" dirty="0" smtClean="0"/>
              <a:t>.: </a:t>
            </a:r>
            <a:r>
              <a:rPr lang="en-US" sz="2800" b="1" i="1" dirty="0" err="1" smtClean="0"/>
              <a:t>Winne</a:t>
            </a:r>
            <a:r>
              <a:rPr lang="en-US" sz="2800" b="1" i="1" dirty="0" smtClean="0"/>
              <a:t>-the-Pooh likes honey.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659" y="3657119"/>
            <a:ext cx="4273341" cy="320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82354"/>
          </a:xfrm>
        </p:spPr>
        <p:txBody>
          <a:bodyPr>
            <a:normAutofit fontScale="90000"/>
          </a:bodyPr>
          <a:lstStyle/>
          <a:p>
            <a:r>
              <a:rPr lang="en-US" sz="2800" b="1" i="1" dirty="0" smtClean="0">
                <a:cs typeface="Times New Roman" pitchFamily="18" charset="0"/>
              </a:rPr>
              <a:t>Children sit at the table and offer each other food.</a:t>
            </a:r>
            <a:br>
              <a:rPr lang="en-US" sz="2800" b="1" i="1" dirty="0" smtClean="0">
                <a:cs typeface="Times New Roman" pitchFamily="18" charset="0"/>
              </a:rPr>
            </a:br>
            <a:r>
              <a:rPr lang="en-US" sz="2800" b="1" i="1" dirty="0" smtClean="0">
                <a:cs typeface="Times New Roman" pitchFamily="18" charset="0"/>
              </a:rPr>
              <a:t>They say :”Would you like …..?”</a:t>
            </a:r>
            <a:br>
              <a:rPr lang="en-US" sz="2800" b="1" i="1" dirty="0" smtClean="0">
                <a:cs typeface="Times New Roman" pitchFamily="18" charset="0"/>
              </a:rPr>
            </a:br>
            <a:r>
              <a:rPr lang="en-US" sz="2800" b="1" i="1" dirty="0" smtClean="0">
                <a:cs typeface="Times New Roman" pitchFamily="18" charset="0"/>
              </a:rPr>
              <a:t>“Help yourself.”</a:t>
            </a:r>
            <a:r>
              <a:rPr lang="ru-RU" sz="2800" b="1" i="1" dirty="0" smtClean="0">
                <a:cs typeface="Times New Roman" pitchFamily="18" charset="0"/>
              </a:rPr>
              <a:t> </a:t>
            </a:r>
            <a:r>
              <a:rPr lang="en-US" sz="2800" b="1" i="1" dirty="0" smtClean="0">
                <a:cs typeface="Times New Roman" pitchFamily="18" charset="0"/>
              </a:rPr>
              <a:t>“Yes, please.” “No, thank you.”</a:t>
            </a:r>
            <a:br>
              <a:rPr lang="en-US" sz="2800" b="1" i="1" dirty="0" smtClean="0">
                <a:cs typeface="Times New Roman" pitchFamily="18" charset="0"/>
              </a:rPr>
            </a:br>
            <a:r>
              <a:rPr lang="ru-RU" sz="2800" b="1" i="1" dirty="0" smtClean="0">
                <a:cs typeface="Times New Roman" pitchFamily="18" charset="0"/>
              </a:rPr>
              <a:t>Дети  садятся за столы и предлагают друг другу еду, используя фразы.</a:t>
            </a:r>
            <a:r>
              <a:rPr 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vinni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96952"/>
            <a:ext cx="4762500" cy="33813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920"/>
            <a:ext cx="3275856" cy="3888431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æ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err="1" smtClean="0">
                <a:solidFill>
                  <a:srgbClr val="00B050"/>
                </a:solidFill>
              </a:rPr>
              <a:t>i</a:t>
            </a:r>
            <a:r>
              <a:rPr lang="en-US" sz="9600" b="1" dirty="0" smtClean="0">
                <a:solidFill>
                  <a:srgbClr val="00B050"/>
                </a:solidFill>
              </a:rPr>
              <a:t>: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>
                <a:solidFill>
                  <a:srgbClr val="0070C0"/>
                </a:solidFill>
              </a:rPr>
              <a:t>e</a:t>
            </a:r>
            <a:r>
              <a:rPr lang="ru-RU" sz="9600" b="1" dirty="0"/>
              <a:t/>
            </a:r>
            <a:br>
              <a:rPr lang="ru-RU" sz="9600" b="1" dirty="0"/>
            </a:br>
            <a:r>
              <a:rPr lang="en-US" sz="9600" b="1" dirty="0" smtClean="0">
                <a:solidFill>
                  <a:srgbClr val="7030A0"/>
                </a:solidFill>
              </a:rPr>
              <a:t>o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8640"/>
            <a:ext cx="5688632" cy="5882208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PH</a:t>
            </a:r>
            <a:r>
              <a:rPr lang="en-US" sz="3600" b="1" dirty="0" smtClean="0">
                <a:solidFill>
                  <a:srgbClr val="00B050"/>
                </a:solidFill>
              </a:rPr>
              <a:t>ON</a:t>
            </a:r>
            <a:r>
              <a:rPr lang="en-US" sz="3600" b="1" dirty="0" smtClean="0">
                <a:solidFill>
                  <a:srgbClr val="0070C0"/>
                </a:solidFill>
              </a:rPr>
              <a:t>ET</a:t>
            </a:r>
            <a:r>
              <a:rPr lang="en-US" sz="3600" b="1" dirty="0" smtClean="0">
                <a:solidFill>
                  <a:srgbClr val="7030A0"/>
                </a:solidFill>
              </a:rPr>
              <a:t>IC</a:t>
            </a:r>
            <a:r>
              <a:rPr lang="en-US" sz="3600" b="1" dirty="0" smtClean="0">
                <a:solidFill>
                  <a:srgbClr val="FF0000"/>
                </a:solidFill>
              </a:rPr>
              <a:t> EX</a:t>
            </a:r>
            <a:r>
              <a:rPr lang="en-US" sz="3600" b="1" dirty="0" smtClean="0">
                <a:solidFill>
                  <a:srgbClr val="00B050"/>
                </a:solidFill>
              </a:rPr>
              <a:t>ER</a:t>
            </a:r>
            <a:r>
              <a:rPr lang="en-US" sz="3600" b="1" dirty="0" smtClean="0">
                <a:solidFill>
                  <a:srgbClr val="0070C0"/>
                </a:solidFill>
              </a:rPr>
              <a:t>CI</a:t>
            </a:r>
            <a:r>
              <a:rPr lang="en-US" sz="3600" b="1" dirty="0" smtClean="0">
                <a:solidFill>
                  <a:srgbClr val="FF0000"/>
                </a:solidFill>
              </a:rPr>
              <a:t>SES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pple, c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rrot, s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ndwich, j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m, h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m</a:t>
            </a:r>
            <a:endParaRPr lang="en-US" sz="3600" b="1" dirty="0">
              <a:solidFill>
                <a:schemeClr val="tx1"/>
              </a:solidFill>
            </a:endParaRPr>
          </a:p>
          <a:p>
            <a:pPr algn="l"/>
            <a:endParaRPr lang="en-US" sz="3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t</a:t>
            </a:r>
            <a:r>
              <a:rPr lang="en-US" sz="3600" b="1" dirty="0" smtClean="0">
                <a:solidFill>
                  <a:srgbClr val="00B05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, ch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se, sw</a:t>
            </a:r>
            <a:r>
              <a:rPr lang="en-US" sz="3600" b="1" dirty="0" smtClean="0">
                <a:solidFill>
                  <a:srgbClr val="00B050"/>
                </a:solidFill>
              </a:rPr>
              <a:t>ee</a:t>
            </a:r>
            <a:r>
              <a:rPr lang="en-US" sz="3600" b="1" dirty="0" smtClean="0">
                <a:solidFill>
                  <a:schemeClr val="tx1"/>
                </a:solidFill>
              </a:rPr>
              <a:t>ts, p</a:t>
            </a:r>
            <a:r>
              <a:rPr lang="en-US" sz="3600" b="1" dirty="0" smtClean="0">
                <a:solidFill>
                  <a:srgbClr val="00B050"/>
                </a:solidFill>
              </a:rPr>
              <a:t>ie</a:t>
            </a:r>
            <a:r>
              <a:rPr lang="en-US" sz="3600" b="1" dirty="0" smtClean="0">
                <a:solidFill>
                  <a:schemeClr val="tx1"/>
                </a:solidFill>
              </a:rPr>
              <a:t>ce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l</a:t>
            </a:r>
            <a:r>
              <a:rPr lang="en-US" sz="3600" b="1" dirty="0" smtClean="0">
                <a:solidFill>
                  <a:srgbClr val="0070C0"/>
                </a:solidFill>
              </a:rPr>
              <a:t>e</a:t>
            </a:r>
            <a:r>
              <a:rPr lang="en-US" sz="3600" b="1" dirty="0" smtClean="0">
                <a:solidFill>
                  <a:schemeClr val="tx1"/>
                </a:solidFill>
              </a:rPr>
              <a:t>mon, br</a:t>
            </a:r>
            <a:r>
              <a:rPr lang="en-US" sz="3600" b="1" dirty="0" smtClean="0">
                <a:solidFill>
                  <a:srgbClr val="0070C0"/>
                </a:solidFill>
              </a:rPr>
              <a:t>ea</a:t>
            </a:r>
            <a:r>
              <a:rPr lang="en-US" sz="3600" b="1" dirty="0" smtClean="0">
                <a:solidFill>
                  <a:schemeClr val="tx1"/>
                </a:solidFill>
              </a:rPr>
              <a:t>d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c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ffee, </a:t>
            </a:r>
            <a:r>
              <a:rPr lang="en-US" sz="3600" b="1" dirty="0" smtClean="0">
                <a:solidFill>
                  <a:srgbClr val="7030A0"/>
                </a:solidFill>
              </a:rPr>
              <a:t>o</a:t>
            </a:r>
            <a:r>
              <a:rPr lang="en-US" sz="3600" b="1" dirty="0" smtClean="0">
                <a:solidFill>
                  <a:schemeClr val="tx1"/>
                </a:solidFill>
              </a:rPr>
              <a:t>range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149080"/>
            <a:ext cx="3008313" cy="116205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 you children!</a:t>
            </a:r>
            <a:br>
              <a:rPr lang="en-US" sz="6000" dirty="0" smtClean="0"/>
            </a:br>
            <a:r>
              <a:rPr lang="en-US" sz="6000" dirty="0" smtClean="0"/>
              <a:t>Bye-bye!</a:t>
            </a:r>
            <a:endParaRPr lang="ru-RU" sz="60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004313" cy="676875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695950"/>
            <a:ext cx="3008313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Good morning, children!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I’m </a:t>
            </a:r>
            <a:r>
              <a:rPr lang="en-US" sz="3200" dirty="0" err="1" smtClean="0"/>
              <a:t>Winne</a:t>
            </a:r>
            <a:r>
              <a:rPr lang="en-US" sz="3200" dirty="0" smtClean="0"/>
              <a:t>-the Pooh. I want to tell you what I like to 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 Look at the pictures and repeat.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winnie-the-po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2880320" cy="49612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TEA</a:t>
            </a:r>
            <a:endParaRPr lang="ru-RU" sz="9600" dirty="0"/>
          </a:p>
        </p:txBody>
      </p:sp>
      <p:pic>
        <p:nvPicPr>
          <p:cNvPr id="4" name="Содержимое 3" descr="00002h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6789326" cy="47525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COFFEE</a:t>
            </a:r>
            <a:endParaRPr lang="ru-RU" sz="9600" dirty="0"/>
          </a:p>
        </p:txBody>
      </p:sp>
      <p:pic>
        <p:nvPicPr>
          <p:cNvPr id="4" name="Содержимое 3" descr="ko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5664629" cy="424847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MILK</a:t>
            </a:r>
            <a:endParaRPr lang="ru-RU" sz="9600" dirty="0"/>
          </a:p>
        </p:txBody>
      </p:sp>
      <p:pic>
        <p:nvPicPr>
          <p:cNvPr id="4" name="Содержимое 3" descr="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0648"/>
            <a:ext cx="4968552" cy="496855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JUICE</a:t>
            </a:r>
            <a:endParaRPr lang="ru-RU" sz="9600" dirty="0"/>
          </a:p>
        </p:txBody>
      </p:sp>
      <p:pic>
        <p:nvPicPr>
          <p:cNvPr id="4" name="Содержимое 3" descr="63825105_juic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032448" cy="465481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551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YOG</a:t>
            </a:r>
            <a:r>
              <a:rPr lang="ru-RU" sz="9600" dirty="0" smtClean="0"/>
              <a:t>Н</a:t>
            </a:r>
            <a:r>
              <a:rPr lang="en-US" sz="9600" dirty="0" smtClean="0"/>
              <a:t>URT</a:t>
            </a:r>
            <a:endParaRPr lang="ru-RU" sz="9600" dirty="0"/>
          </a:p>
        </p:txBody>
      </p:sp>
      <p:pic>
        <p:nvPicPr>
          <p:cNvPr id="4" name="Содержимое 3" descr="jogurt_15_zhirn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3456384" cy="511628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253</Words>
  <Application>Microsoft Office PowerPoint</Application>
  <PresentationFormat>Экран (4:3)</PresentationFormat>
  <Paragraphs>49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УРОК-ПРЕЗЕНТАЦИЯ ПО АНГЛИЙСКОМУ ЯЗЫКУ   ПО ТЕМЕ «ЕДА» </vt:lpstr>
      <vt:lpstr>FOOD – ЕДА</vt:lpstr>
      <vt:lpstr>æ i: e o  </vt:lpstr>
      <vt:lpstr>Good morning, children! I’m Winne-the Pooh. I want to tell you what I like to eat.    Look at the pictures and repeat.  </vt:lpstr>
      <vt:lpstr>TEA</vt:lpstr>
      <vt:lpstr>COFFEE</vt:lpstr>
      <vt:lpstr>MILK</vt:lpstr>
      <vt:lpstr>JUICE</vt:lpstr>
      <vt:lpstr>YOGНURT</vt:lpstr>
      <vt:lpstr>SUGAR</vt:lpstr>
      <vt:lpstr>A LEMON</vt:lpstr>
      <vt:lpstr>BREAD</vt:lpstr>
      <vt:lpstr>HAM</vt:lpstr>
      <vt:lpstr>CHEESE</vt:lpstr>
      <vt:lpstr>BUTTER</vt:lpstr>
      <vt:lpstr>A SANDWICH</vt:lpstr>
      <vt:lpstr>JAM</vt:lpstr>
      <vt:lpstr>A PIECE OF CAKE</vt:lpstr>
      <vt:lpstr>SWEETS</vt:lpstr>
      <vt:lpstr>HONEY</vt:lpstr>
      <vt:lpstr>AN ORANGE</vt:lpstr>
      <vt:lpstr>AN APPLE</vt:lpstr>
      <vt:lpstr>A BANANA</vt:lpstr>
      <vt:lpstr>A CARROT</vt:lpstr>
      <vt:lpstr>The teacher gives cards with pictures of the new words, asks questions, children answer. Учитель раздает карточки с изображениями новых слов по теме задает вопросы, дети отвечают.</vt:lpstr>
      <vt:lpstr>Children guess riddles topic “drinks” Дети разгадывают загадки по теме «Напитки» </vt:lpstr>
      <vt:lpstr>Winne-the-Pooh and his friend Piglet invite you today to a tea party. Вини Пух и его друг Пятачок приглашают вас сегодня на чаепитие.</vt:lpstr>
      <vt:lpstr>Children  ask  questions, using Present Simple Tense and give answers: Do you like….? I like … He likes…… дети задают вопросы и отвечают используя Настоящее Простое Время. Eg.: Winne-the-Pooh likes honey.</vt:lpstr>
      <vt:lpstr>Children sit at the table and offer each other food. They say :”Would you like …..?” “Help yourself.” “Yes, please.” “No, thank you.” Дети  садятся за столы и предлагают друг другу еду, используя фразы. </vt:lpstr>
      <vt:lpstr>Thank you children! Bye-bye!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– 3rd  form</dc:title>
  <dc:creator>Loner-XP</dc:creator>
  <cp:lastModifiedBy>79173417857</cp:lastModifiedBy>
  <cp:revision>57</cp:revision>
  <dcterms:created xsi:type="dcterms:W3CDTF">2011-12-18T14:31:56Z</dcterms:created>
  <dcterms:modified xsi:type="dcterms:W3CDTF">2020-04-02T14:12:13Z</dcterms:modified>
</cp:coreProperties>
</file>